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4"/>
  </p:notesMasterIdLst>
  <p:sldIdLst>
    <p:sldId id="256" r:id="rId2"/>
    <p:sldId id="297" r:id="rId3"/>
    <p:sldId id="257" r:id="rId4"/>
    <p:sldId id="288" r:id="rId5"/>
    <p:sldId id="289" r:id="rId6"/>
    <p:sldId id="290" r:id="rId7"/>
    <p:sldId id="321" r:id="rId8"/>
    <p:sldId id="322" r:id="rId9"/>
    <p:sldId id="323" r:id="rId10"/>
    <p:sldId id="324" r:id="rId11"/>
    <p:sldId id="325" r:id="rId12"/>
    <p:sldId id="326" r:id="rId13"/>
    <p:sldId id="327" r:id="rId14"/>
    <p:sldId id="331" r:id="rId15"/>
    <p:sldId id="332" r:id="rId16"/>
    <p:sldId id="291" r:id="rId17"/>
    <p:sldId id="292" r:id="rId18"/>
    <p:sldId id="293" r:id="rId19"/>
    <p:sldId id="336" r:id="rId20"/>
    <p:sldId id="337" r:id="rId21"/>
    <p:sldId id="338" r:id="rId22"/>
    <p:sldId id="271" r:id="rId23"/>
    <p:sldId id="280" r:id="rId24"/>
    <p:sldId id="261" r:id="rId25"/>
    <p:sldId id="265" r:id="rId26"/>
    <p:sldId id="267" r:id="rId27"/>
    <p:sldId id="269" r:id="rId28"/>
    <p:sldId id="279" r:id="rId29"/>
    <p:sldId id="281" r:id="rId30"/>
    <p:sldId id="268" r:id="rId31"/>
    <p:sldId id="317" r:id="rId32"/>
    <p:sldId id="320" r:id="rId33"/>
    <p:sldId id="318" r:id="rId34"/>
    <p:sldId id="301" r:id="rId35"/>
    <p:sldId id="333" r:id="rId36"/>
    <p:sldId id="302" r:id="rId37"/>
    <p:sldId id="303" r:id="rId38"/>
    <p:sldId id="304" r:id="rId39"/>
    <p:sldId id="305" r:id="rId40"/>
    <p:sldId id="306" r:id="rId41"/>
    <p:sldId id="307" r:id="rId42"/>
    <p:sldId id="334" r:id="rId43"/>
    <p:sldId id="335" r:id="rId44"/>
    <p:sldId id="308" r:id="rId45"/>
    <p:sldId id="309" r:id="rId46"/>
    <p:sldId id="310" r:id="rId47"/>
    <p:sldId id="311" r:id="rId48"/>
    <p:sldId id="312" r:id="rId49"/>
    <p:sldId id="313" r:id="rId50"/>
    <p:sldId id="298" r:id="rId51"/>
    <p:sldId id="314" r:id="rId52"/>
    <p:sldId id="315" r:id="rId53"/>
  </p:sldIdLst>
  <p:sldSz cx="9144000" cy="6858000" type="screen4x3"/>
  <p:notesSz cx="7102475" cy="9388475"/>
  <p:defaultTextStyle>
    <a:defPPr>
      <a:defRPr lang="en-JM"/>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47" autoAdjust="0"/>
    <p:restoredTop sz="94660"/>
  </p:normalViewPr>
  <p:slideViewPr>
    <p:cSldViewPr>
      <p:cViewPr varScale="1">
        <p:scale>
          <a:sx n="70" d="100"/>
          <a:sy n="70" d="100"/>
        </p:scale>
        <p:origin x="1608" y="7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3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3.e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4.jpe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163" cy="469900"/>
          </a:xfrm>
          <a:prstGeom prst="rect">
            <a:avLst/>
          </a:prstGeom>
        </p:spPr>
        <p:txBody>
          <a:bodyPr vert="horz" lIns="91440" tIns="45720" rIns="91440" bIns="45720" rtlCol="0"/>
          <a:lstStyle>
            <a:lvl1pPr algn="l">
              <a:defRPr sz="1200"/>
            </a:lvl1pPr>
          </a:lstStyle>
          <a:p>
            <a:endParaRPr lang="en-JM"/>
          </a:p>
        </p:txBody>
      </p:sp>
      <p:sp>
        <p:nvSpPr>
          <p:cNvPr id="3" name="Date Placeholder 2"/>
          <p:cNvSpPr>
            <a:spLocks noGrp="1"/>
          </p:cNvSpPr>
          <p:nvPr>
            <p:ph type="dt" idx="1"/>
          </p:nvPr>
        </p:nvSpPr>
        <p:spPr>
          <a:xfrm>
            <a:off x="4022725" y="0"/>
            <a:ext cx="3078163" cy="469900"/>
          </a:xfrm>
          <a:prstGeom prst="rect">
            <a:avLst/>
          </a:prstGeom>
        </p:spPr>
        <p:txBody>
          <a:bodyPr vert="horz" lIns="91440" tIns="45720" rIns="91440" bIns="45720" rtlCol="0"/>
          <a:lstStyle>
            <a:lvl1pPr algn="r">
              <a:defRPr sz="1200"/>
            </a:lvl1pPr>
          </a:lstStyle>
          <a:p>
            <a:fld id="{63F3E12A-A01D-41AF-8ADC-4B67CE2BC5CC}" type="datetimeFigureOut">
              <a:rPr lang="en-JM" smtClean="0"/>
              <a:t>11/09/2013</a:t>
            </a:fld>
            <a:endParaRPr lang="en-JM"/>
          </a:p>
        </p:txBody>
      </p:sp>
      <p:sp>
        <p:nvSpPr>
          <p:cNvPr id="4" name="Slide Image Placeholder 3"/>
          <p:cNvSpPr>
            <a:spLocks noGrp="1" noRot="1" noChangeAspect="1"/>
          </p:cNvSpPr>
          <p:nvPr>
            <p:ph type="sldImg" idx="2"/>
          </p:nvPr>
        </p:nvSpPr>
        <p:spPr>
          <a:xfrm>
            <a:off x="1204913" y="704850"/>
            <a:ext cx="4692650" cy="3519488"/>
          </a:xfrm>
          <a:prstGeom prst="rect">
            <a:avLst/>
          </a:prstGeom>
          <a:noFill/>
          <a:ln w="12700">
            <a:solidFill>
              <a:prstClr val="black"/>
            </a:solidFill>
          </a:ln>
        </p:spPr>
        <p:txBody>
          <a:bodyPr vert="horz" lIns="91440" tIns="45720" rIns="91440" bIns="45720" rtlCol="0" anchor="ctr"/>
          <a:lstStyle/>
          <a:p>
            <a:endParaRPr lang="en-JM"/>
          </a:p>
        </p:txBody>
      </p:sp>
      <p:sp>
        <p:nvSpPr>
          <p:cNvPr id="5" name="Notes Placeholder 4"/>
          <p:cNvSpPr>
            <a:spLocks noGrp="1"/>
          </p:cNvSpPr>
          <p:nvPr>
            <p:ph type="body" sz="quarter" idx="3"/>
          </p:nvPr>
        </p:nvSpPr>
        <p:spPr>
          <a:xfrm>
            <a:off x="709613" y="4459288"/>
            <a:ext cx="5683250" cy="4224337"/>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6" name="Footer Placeholder 5"/>
          <p:cNvSpPr>
            <a:spLocks noGrp="1"/>
          </p:cNvSpPr>
          <p:nvPr>
            <p:ph type="ftr" sz="quarter" idx="4"/>
          </p:nvPr>
        </p:nvSpPr>
        <p:spPr>
          <a:xfrm>
            <a:off x="0" y="8916988"/>
            <a:ext cx="3078163" cy="469900"/>
          </a:xfrm>
          <a:prstGeom prst="rect">
            <a:avLst/>
          </a:prstGeom>
        </p:spPr>
        <p:txBody>
          <a:bodyPr vert="horz" lIns="91440" tIns="45720" rIns="91440" bIns="45720" rtlCol="0" anchor="b"/>
          <a:lstStyle>
            <a:lvl1pPr algn="l">
              <a:defRPr sz="1200"/>
            </a:lvl1pPr>
          </a:lstStyle>
          <a:p>
            <a:endParaRPr lang="en-JM"/>
          </a:p>
        </p:txBody>
      </p:sp>
      <p:sp>
        <p:nvSpPr>
          <p:cNvPr id="7" name="Slide Number Placeholder 6"/>
          <p:cNvSpPr>
            <a:spLocks noGrp="1"/>
          </p:cNvSpPr>
          <p:nvPr>
            <p:ph type="sldNum" sz="quarter" idx="5"/>
          </p:nvPr>
        </p:nvSpPr>
        <p:spPr>
          <a:xfrm>
            <a:off x="4022725" y="8916988"/>
            <a:ext cx="3078163" cy="469900"/>
          </a:xfrm>
          <a:prstGeom prst="rect">
            <a:avLst/>
          </a:prstGeom>
        </p:spPr>
        <p:txBody>
          <a:bodyPr vert="horz" lIns="91440" tIns="45720" rIns="91440" bIns="45720" rtlCol="0" anchor="b"/>
          <a:lstStyle>
            <a:lvl1pPr algn="r">
              <a:defRPr sz="1200"/>
            </a:lvl1pPr>
          </a:lstStyle>
          <a:p>
            <a:fld id="{C770B412-4B48-41BE-B165-FB99910FCB8A}" type="slidenum">
              <a:rPr lang="en-JM" smtClean="0"/>
              <a:t>‹#›</a:t>
            </a:fld>
            <a:endParaRPr lang="en-JM"/>
          </a:p>
        </p:txBody>
      </p:sp>
    </p:spTree>
    <p:extLst>
      <p:ext uri="{BB962C8B-B14F-4D97-AF65-F5344CB8AC3E}">
        <p14:creationId xmlns:p14="http://schemas.microsoft.com/office/powerpoint/2010/main" val="1107131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M" dirty="0"/>
          </a:p>
        </p:txBody>
      </p:sp>
      <p:sp>
        <p:nvSpPr>
          <p:cNvPr id="4" name="Slide Number Placeholder 3"/>
          <p:cNvSpPr>
            <a:spLocks noGrp="1"/>
          </p:cNvSpPr>
          <p:nvPr>
            <p:ph type="sldNum" sz="quarter" idx="10"/>
          </p:nvPr>
        </p:nvSpPr>
        <p:spPr/>
        <p:txBody>
          <a:bodyPr/>
          <a:lstStyle/>
          <a:p>
            <a:fld id="{C770B412-4B48-41BE-B165-FB99910FCB8A}" type="slidenum">
              <a:rPr lang="en-JM" smtClean="0"/>
              <a:t>3</a:t>
            </a:fld>
            <a:endParaRPr lang="en-JM"/>
          </a:p>
        </p:txBody>
      </p:sp>
    </p:spTree>
    <p:extLst>
      <p:ext uri="{BB962C8B-B14F-4D97-AF65-F5344CB8AC3E}">
        <p14:creationId xmlns:p14="http://schemas.microsoft.com/office/powerpoint/2010/main" val="2916017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M" dirty="0"/>
          </a:p>
        </p:txBody>
      </p:sp>
      <p:sp>
        <p:nvSpPr>
          <p:cNvPr id="4" name="Slide Number Placeholder 3"/>
          <p:cNvSpPr>
            <a:spLocks noGrp="1"/>
          </p:cNvSpPr>
          <p:nvPr>
            <p:ph type="sldNum" sz="quarter" idx="10"/>
          </p:nvPr>
        </p:nvSpPr>
        <p:spPr/>
        <p:txBody>
          <a:bodyPr/>
          <a:lstStyle/>
          <a:p>
            <a:fld id="{C770B412-4B48-41BE-B165-FB99910FCB8A}" type="slidenum">
              <a:rPr lang="en-JM" smtClean="0"/>
              <a:t>20</a:t>
            </a:fld>
            <a:endParaRPr lang="en-JM"/>
          </a:p>
        </p:txBody>
      </p:sp>
    </p:spTree>
    <p:extLst>
      <p:ext uri="{BB962C8B-B14F-4D97-AF65-F5344CB8AC3E}">
        <p14:creationId xmlns:p14="http://schemas.microsoft.com/office/powerpoint/2010/main" val="586801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JM" smtClean="0"/>
          </a:p>
        </p:txBody>
      </p:sp>
      <p:sp>
        <p:nvSpPr>
          <p:cNvPr id="3174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4666F03-5D79-4546-93C8-B1AABB500E74}" type="slidenum">
              <a:rPr lang="en-JM">
                <a:latin typeface="Calibri" panose="020F0502020204030204" pitchFamily="34" charset="0"/>
              </a:rPr>
              <a:pPr eaLnBrk="1" hangingPunct="1"/>
              <a:t>31</a:t>
            </a:fld>
            <a:endParaRPr lang="en-JM">
              <a:latin typeface="Calibri" panose="020F0502020204030204" pitchFamily="34" charset="0"/>
            </a:endParaRPr>
          </a:p>
        </p:txBody>
      </p:sp>
    </p:spTree>
    <p:extLst>
      <p:ext uri="{BB962C8B-B14F-4D97-AF65-F5344CB8AC3E}">
        <p14:creationId xmlns:p14="http://schemas.microsoft.com/office/powerpoint/2010/main" val="1242786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JM" smtClean="0"/>
          </a:p>
        </p:txBody>
      </p:sp>
      <p:sp>
        <p:nvSpPr>
          <p:cNvPr id="337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962C0D7-8153-48B1-9856-FD1DB7231E38}" type="slidenum">
              <a:rPr lang="en-JM">
                <a:latin typeface="Calibri" panose="020F0502020204030204" pitchFamily="34" charset="0"/>
              </a:rPr>
              <a:pPr eaLnBrk="1" hangingPunct="1"/>
              <a:t>32</a:t>
            </a:fld>
            <a:endParaRPr lang="en-JM">
              <a:latin typeface="Calibri" panose="020F0502020204030204" pitchFamily="34" charset="0"/>
            </a:endParaRPr>
          </a:p>
        </p:txBody>
      </p:sp>
    </p:spTree>
    <p:extLst>
      <p:ext uri="{BB962C8B-B14F-4D97-AF65-F5344CB8AC3E}">
        <p14:creationId xmlns:p14="http://schemas.microsoft.com/office/powerpoint/2010/main" val="3239317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JM" smtClean="0"/>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B4BFEE7-CE4A-42D6-88BA-1CC0BDC71481}" type="slidenum">
              <a:rPr lang="en-JM">
                <a:latin typeface="Calibri" panose="020F0502020204030204" pitchFamily="34" charset="0"/>
              </a:rPr>
              <a:pPr eaLnBrk="1" hangingPunct="1"/>
              <a:t>33</a:t>
            </a:fld>
            <a:endParaRPr lang="en-JM">
              <a:latin typeface="Calibri" panose="020F0502020204030204" pitchFamily="34" charset="0"/>
            </a:endParaRPr>
          </a:p>
        </p:txBody>
      </p:sp>
    </p:spTree>
    <p:extLst>
      <p:ext uri="{BB962C8B-B14F-4D97-AF65-F5344CB8AC3E}">
        <p14:creationId xmlns:p14="http://schemas.microsoft.com/office/powerpoint/2010/main" val="40008927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M" dirty="0"/>
          </a:p>
        </p:txBody>
      </p:sp>
      <p:sp>
        <p:nvSpPr>
          <p:cNvPr id="4" name="Slide Number Placeholder 3"/>
          <p:cNvSpPr>
            <a:spLocks noGrp="1"/>
          </p:cNvSpPr>
          <p:nvPr>
            <p:ph type="sldNum" sz="quarter" idx="10"/>
          </p:nvPr>
        </p:nvSpPr>
        <p:spPr/>
        <p:txBody>
          <a:bodyPr/>
          <a:lstStyle/>
          <a:p>
            <a:fld id="{C770B412-4B48-41BE-B165-FB99910FCB8A}" type="slidenum">
              <a:rPr lang="en-JM" smtClean="0"/>
              <a:t>50</a:t>
            </a:fld>
            <a:endParaRPr lang="en-JM"/>
          </a:p>
        </p:txBody>
      </p:sp>
    </p:spTree>
    <p:extLst>
      <p:ext uri="{BB962C8B-B14F-4D97-AF65-F5344CB8AC3E}">
        <p14:creationId xmlns:p14="http://schemas.microsoft.com/office/powerpoint/2010/main" val="2244432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M" dirty="0"/>
          </a:p>
        </p:txBody>
      </p:sp>
      <p:sp>
        <p:nvSpPr>
          <p:cNvPr id="4" name="Slide Number Placeholder 3"/>
          <p:cNvSpPr>
            <a:spLocks noGrp="1"/>
          </p:cNvSpPr>
          <p:nvPr>
            <p:ph type="sldNum" sz="quarter" idx="10"/>
          </p:nvPr>
        </p:nvSpPr>
        <p:spPr/>
        <p:txBody>
          <a:bodyPr/>
          <a:lstStyle/>
          <a:p>
            <a:fld id="{C770B412-4B48-41BE-B165-FB99910FCB8A}" type="slidenum">
              <a:rPr lang="en-JM" smtClean="0"/>
              <a:t>52</a:t>
            </a:fld>
            <a:endParaRPr lang="en-JM"/>
          </a:p>
        </p:txBody>
      </p:sp>
    </p:spTree>
    <p:extLst>
      <p:ext uri="{BB962C8B-B14F-4D97-AF65-F5344CB8AC3E}">
        <p14:creationId xmlns:p14="http://schemas.microsoft.com/office/powerpoint/2010/main" val="2282933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JM"/>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JM"/>
          </a:p>
        </p:txBody>
      </p:sp>
      <p:sp>
        <p:nvSpPr>
          <p:cNvPr id="4" name="Date Placeholder 3"/>
          <p:cNvSpPr>
            <a:spLocks noGrp="1"/>
          </p:cNvSpPr>
          <p:nvPr>
            <p:ph type="dt" sz="half" idx="10"/>
          </p:nvPr>
        </p:nvSpPr>
        <p:spPr/>
        <p:txBody>
          <a:bodyPr/>
          <a:lstStyle>
            <a:lvl1pPr>
              <a:defRPr/>
            </a:lvl1pPr>
          </a:lstStyle>
          <a:p>
            <a:endParaRPr lang="en-JM"/>
          </a:p>
        </p:txBody>
      </p:sp>
      <p:sp>
        <p:nvSpPr>
          <p:cNvPr id="5" name="Footer Placeholder 4"/>
          <p:cNvSpPr>
            <a:spLocks noGrp="1"/>
          </p:cNvSpPr>
          <p:nvPr>
            <p:ph type="ftr" sz="quarter" idx="11"/>
          </p:nvPr>
        </p:nvSpPr>
        <p:spPr/>
        <p:txBody>
          <a:bodyPr/>
          <a:lstStyle>
            <a:lvl1pPr>
              <a:defRPr/>
            </a:lvl1pPr>
          </a:lstStyle>
          <a:p>
            <a:endParaRPr lang="en-JM"/>
          </a:p>
        </p:txBody>
      </p:sp>
      <p:sp>
        <p:nvSpPr>
          <p:cNvPr id="6" name="Slide Number Placeholder 5"/>
          <p:cNvSpPr>
            <a:spLocks noGrp="1"/>
          </p:cNvSpPr>
          <p:nvPr>
            <p:ph type="sldNum" sz="quarter" idx="12"/>
          </p:nvPr>
        </p:nvSpPr>
        <p:spPr/>
        <p:txBody>
          <a:bodyPr/>
          <a:lstStyle>
            <a:lvl1pPr>
              <a:defRPr/>
            </a:lvl1pPr>
          </a:lstStyle>
          <a:p>
            <a:fld id="{303FEF9E-108F-470C-AA25-00FEDFB90B0D}" type="slidenum">
              <a:rPr lang="en-JM"/>
              <a:pPr/>
              <a:t>‹#›</a:t>
            </a:fld>
            <a:endParaRPr lang="en-JM"/>
          </a:p>
        </p:txBody>
      </p:sp>
    </p:spTree>
    <p:extLst>
      <p:ext uri="{BB962C8B-B14F-4D97-AF65-F5344CB8AC3E}">
        <p14:creationId xmlns:p14="http://schemas.microsoft.com/office/powerpoint/2010/main" val="2829745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JM"/>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4" name="Date Placeholder 3"/>
          <p:cNvSpPr>
            <a:spLocks noGrp="1"/>
          </p:cNvSpPr>
          <p:nvPr>
            <p:ph type="dt" sz="half" idx="10"/>
          </p:nvPr>
        </p:nvSpPr>
        <p:spPr/>
        <p:txBody>
          <a:bodyPr/>
          <a:lstStyle>
            <a:lvl1pPr>
              <a:defRPr/>
            </a:lvl1pPr>
          </a:lstStyle>
          <a:p>
            <a:endParaRPr lang="en-JM"/>
          </a:p>
        </p:txBody>
      </p:sp>
      <p:sp>
        <p:nvSpPr>
          <p:cNvPr id="5" name="Footer Placeholder 4"/>
          <p:cNvSpPr>
            <a:spLocks noGrp="1"/>
          </p:cNvSpPr>
          <p:nvPr>
            <p:ph type="ftr" sz="quarter" idx="11"/>
          </p:nvPr>
        </p:nvSpPr>
        <p:spPr/>
        <p:txBody>
          <a:bodyPr/>
          <a:lstStyle>
            <a:lvl1pPr>
              <a:defRPr/>
            </a:lvl1pPr>
          </a:lstStyle>
          <a:p>
            <a:endParaRPr lang="en-JM"/>
          </a:p>
        </p:txBody>
      </p:sp>
      <p:sp>
        <p:nvSpPr>
          <p:cNvPr id="6" name="Slide Number Placeholder 5"/>
          <p:cNvSpPr>
            <a:spLocks noGrp="1"/>
          </p:cNvSpPr>
          <p:nvPr>
            <p:ph type="sldNum" sz="quarter" idx="12"/>
          </p:nvPr>
        </p:nvSpPr>
        <p:spPr/>
        <p:txBody>
          <a:bodyPr/>
          <a:lstStyle>
            <a:lvl1pPr>
              <a:defRPr/>
            </a:lvl1pPr>
          </a:lstStyle>
          <a:p>
            <a:fld id="{FC5418A5-0FB7-4EC6-9A0A-3B175E8BF0C7}" type="slidenum">
              <a:rPr lang="en-JM"/>
              <a:pPr/>
              <a:t>‹#›</a:t>
            </a:fld>
            <a:endParaRPr lang="en-JM"/>
          </a:p>
        </p:txBody>
      </p:sp>
    </p:spTree>
    <p:extLst>
      <p:ext uri="{BB962C8B-B14F-4D97-AF65-F5344CB8AC3E}">
        <p14:creationId xmlns:p14="http://schemas.microsoft.com/office/powerpoint/2010/main" val="2826043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JM"/>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4" name="Date Placeholder 3"/>
          <p:cNvSpPr>
            <a:spLocks noGrp="1"/>
          </p:cNvSpPr>
          <p:nvPr>
            <p:ph type="dt" sz="half" idx="10"/>
          </p:nvPr>
        </p:nvSpPr>
        <p:spPr/>
        <p:txBody>
          <a:bodyPr/>
          <a:lstStyle>
            <a:lvl1pPr>
              <a:defRPr/>
            </a:lvl1pPr>
          </a:lstStyle>
          <a:p>
            <a:endParaRPr lang="en-JM"/>
          </a:p>
        </p:txBody>
      </p:sp>
      <p:sp>
        <p:nvSpPr>
          <p:cNvPr id="5" name="Footer Placeholder 4"/>
          <p:cNvSpPr>
            <a:spLocks noGrp="1"/>
          </p:cNvSpPr>
          <p:nvPr>
            <p:ph type="ftr" sz="quarter" idx="11"/>
          </p:nvPr>
        </p:nvSpPr>
        <p:spPr/>
        <p:txBody>
          <a:bodyPr/>
          <a:lstStyle>
            <a:lvl1pPr>
              <a:defRPr/>
            </a:lvl1pPr>
          </a:lstStyle>
          <a:p>
            <a:endParaRPr lang="en-JM"/>
          </a:p>
        </p:txBody>
      </p:sp>
      <p:sp>
        <p:nvSpPr>
          <p:cNvPr id="6" name="Slide Number Placeholder 5"/>
          <p:cNvSpPr>
            <a:spLocks noGrp="1"/>
          </p:cNvSpPr>
          <p:nvPr>
            <p:ph type="sldNum" sz="quarter" idx="12"/>
          </p:nvPr>
        </p:nvSpPr>
        <p:spPr/>
        <p:txBody>
          <a:bodyPr/>
          <a:lstStyle>
            <a:lvl1pPr>
              <a:defRPr/>
            </a:lvl1pPr>
          </a:lstStyle>
          <a:p>
            <a:fld id="{9278C927-264A-4496-B54F-4A7D96E6C7FD}" type="slidenum">
              <a:rPr lang="en-JM"/>
              <a:pPr/>
              <a:t>‹#›</a:t>
            </a:fld>
            <a:endParaRPr lang="en-JM"/>
          </a:p>
        </p:txBody>
      </p:sp>
    </p:spTree>
    <p:extLst>
      <p:ext uri="{BB962C8B-B14F-4D97-AF65-F5344CB8AC3E}">
        <p14:creationId xmlns:p14="http://schemas.microsoft.com/office/powerpoint/2010/main" val="1550251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3" name="Date Placeholder 2"/>
          <p:cNvSpPr>
            <a:spLocks noGrp="1"/>
          </p:cNvSpPr>
          <p:nvPr>
            <p:ph type="dt" sz="half" idx="10"/>
          </p:nvPr>
        </p:nvSpPr>
        <p:spPr>
          <a:xfrm>
            <a:off x="457200" y="6245225"/>
            <a:ext cx="2133600" cy="476250"/>
          </a:xfrm>
        </p:spPr>
        <p:txBody>
          <a:bodyPr/>
          <a:lstStyle>
            <a:lvl1pPr>
              <a:defRPr/>
            </a:lvl1pPr>
          </a:lstStyle>
          <a:p>
            <a:endParaRPr lang="en-JM"/>
          </a:p>
        </p:txBody>
      </p:sp>
      <p:sp>
        <p:nvSpPr>
          <p:cNvPr id="4" name="Footer Placeholder 3"/>
          <p:cNvSpPr>
            <a:spLocks noGrp="1"/>
          </p:cNvSpPr>
          <p:nvPr>
            <p:ph type="ftr" sz="quarter" idx="11"/>
          </p:nvPr>
        </p:nvSpPr>
        <p:spPr>
          <a:xfrm>
            <a:off x="3124200" y="6245225"/>
            <a:ext cx="2895600" cy="476250"/>
          </a:xfrm>
        </p:spPr>
        <p:txBody>
          <a:bodyPr/>
          <a:lstStyle>
            <a:lvl1pPr>
              <a:defRPr/>
            </a:lvl1pPr>
          </a:lstStyle>
          <a:p>
            <a:endParaRPr lang="en-JM"/>
          </a:p>
        </p:txBody>
      </p:sp>
      <p:sp>
        <p:nvSpPr>
          <p:cNvPr id="5" name="Slide Number Placeholder 4"/>
          <p:cNvSpPr>
            <a:spLocks noGrp="1"/>
          </p:cNvSpPr>
          <p:nvPr>
            <p:ph type="sldNum" sz="quarter" idx="12"/>
          </p:nvPr>
        </p:nvSpPr>
        <p:spPr>
          <a:xfrm>
            <a:off x="6553200" y="6245225"/>
            <a:ext cx="2133600" cy="476250"/>
          </a:xfrm>
        </p:spPr>
        <p:txBody>
          <a:bodyPr/>
          <a:lstStyle>
            <a:lvl1pPr>
              <a:defRPr/>
            </a:lvl1pPr>
          </a:lstStyle>
          <a:p>
            <a:fld id="{FC8B94D5-A667-4BAA-BCCA-2E65434D9667}" type="slidenum">
              <a:rPr lang="en-JM"/>
              <a:pPr/>
              <a:t>‹#›</a:t>
            </a:fld>
            <a:endParaRPr lang="en-JM"/>
          </a:p>
        </p:txBody>
      </p:sp>
    </p:spTree>
    <p:extLst>
      <p:ext uri="{BB962C8B-B14F-4D97-AF65-F5344CB8AC3E}">
        <p14:creationId xmlns:p14="http://schemas.microsoft.com/office/powerpoint/2010/main" val="419906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JM"/>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4" name="Date Placeholder 3"/>
          <p:cNvSpPr>
            <a:spLocks noGrp="1"/>
          </p:cNvSpPr>
          <p:nvPr>
            <p:ph type="dt" sz="half" idx="10"/>
          </p:nvPr>
        </p:nvSpPr>
        <p:spPr/>
        <p:txBody>
          <a:bodyPr/>
          <a:lstStyle>
            <a:lvl1pPr>
              <a:defRPr/>
            </a:lvl1pPr>
          </a:lstStyle>
          <a:p>
            <a:endParaRPr lang="en-JM"/>
          </a:p>
        </p:txBody>
      </p:sp>
      <p:sp>
        <p:nvSpPr>
          <p:cNvPr id="5" name="Footer Placeholder 4"/>
          <p:cNvSpPr>
            <a:spLocks noGrp="1"/>
          </p:cNvSpPr>
          <p:nvPr>
            <p:ph type="ftr" sz="quarter" idx="11"/>
          </p:nvPr>
        </p:nvSpPr>
        <p:spPr/>
        <p:txBody>
          <a:bodyPr/>
          <a:lstStyle>
            <a:lvl1pPr>
              <a:defRPr/>
            </a:lvl1pPr>
          </a:lstStyle>
          <a:p>
            <a:endParaRPr lang="en-JM"/>
          </a:p>
        </p:txBody>
      </p:sp>
      <p:sp>
        <p:nvSpPr>
          <p:cNvPr id="6" name="Slide Number Placeholder 5"/>
          <p:cNvSpPr>
            <a:spLocks noGrp="1"/>
          </p:cNvSpPr>
          <p:nvPr>
            <p:ph type="sldNum" sz="quarter" idx="12"/>
          </p:nvPr>
        </p:nvSpPr>
        <p:spPr/>
        <p:txBody>
          <a:bodyPr/>
          <a:lstStyle>
            <a:lvl1pPr>
              <a:defRPr/>
            </a:lvl1pPr>
          </a:lstStyle>
          <a:p>
            <a:fld id="{657D71E1-59F0-46FE-883D-478C802AFB83}" type="slidenum">
              <a:rPr lang="en-JM"/>
              <a:pPr/>
              <a:t>‹#›</a:t>
            </a:fld>
            <a:endParaRPr lang="en-JM"/>
          </a:p>
        </p:txBody>
      </p:sp>
    </p:spTree>
    <p:extLst>
      <p:ext uri="{BB962C8B-B14F-4D97-AF65-F5344CB8AC3E}">
        <p14:creationId xmlns:p14="http://schemas.microsoft.com/office/powerpoint/2010/main" val="178083791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JM"/>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JM"/>
          </a:p>
        </p:txBody>
      </p:sp>
      <p:sp>
        <p:nvSpPr>
          <p:cNvPr id="5" name="Footer Placeholder 4"/>
          <p:cNvSpPr>
            <a:spLocks noGrp="1"/>
          </p:cNvSpPr>
          <p:nvPr>
            <p:ph type="ftr" sz="quarter" idx="11"/>
          </p:nvPr>
        </p:nvSpPr>
        <p:spPr/>
        <p:txBody>
          <a:bodyPr/>
          <a:lstStyle>
            <a:lvl1pPr>
              <a:defRPr/>
            </a:lvl1pPr>
          </a:lstStyle>
          <a:p>
            <a:endParaRPr lang="en-JM"/>
          </a:p>
        </p:txBody>
      </p:sp>
      <p:sp>
        <p:nvSpPr>
          <p:cNvPr id="6" name="Slide Number Placeholder 5"/>
          <p:cNvSpPr>
            <a:spLocks noGrp="1"/>
          </p:cNvSpPr>
          <p:nvPr>
            <p:ph type="sldNum" sz="quarter" idx="12"/>
          </p:nvPr>
        </p:nvSpPr>
        <p:spPr/>
        <p:txBody>
          <a:bodyPr/>
          <a:lstStyle>
            <a:lvl1pPr>
              <a:defRPr/>
            </a:lvl1pPr>
          </a:lstStyle>
          <a:p>
            <a:fld id="{E323B1AC-0A73-47FE-B4C3-267C1DC3DC13}" type="slidenum">
              <a:rPr lang="en-JM"/>
              <a:pPr/>
              <a:t>‹#›</a:t>
            </a:fld>
            <a:endParaRPr lang="en-JM"/>
          </a:p>
        </p:txBody>
      </p:sp>
    </p:spTree>
    <p:extLst>
      <p:ext uri="{BB962C8B-B14F-4D97-AF65-F5344CB8AC3E}">
        <p14:creationId xmlns:p14="http://schemas.microsoft.com/office/powerpoint/2010/main" val="2444821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JM"/>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5" name="Date Placeholder 4"/>
          <p:cNvSpPr>
            <a:spLocks noGrp="1"/>
          </p:cNvSpPr>
          <p:nvPr>
            <p:ph type="dt" sz="half" idx="10"/>
          </p:nvPr>
        </p:nvSpPr>
        <p:spPr/>
        <p:txBody>
          <a:bodyPr/>
          <a:lstStyle>
            <a:lvl1pPr>
              <a:defRPr/>
            </a:lvl1pPr>
          </a:lstStyle>
          <a:p>
            <a:endParaRPr lang="en-JM"/>
          </a:p>
        </p:txBody>
      </p:sp>
      <p:sp>
        <p:nvSpPr>
          <p:cNvPr id="6" name="Footer Placeholder 5"/>
          <p:cNvSpPr>
            <a:spLocks noGrp="1"/>
          </p:cNvSpPr>
          <p:nvPr>
            <p:ph type="ftr" sz="quarter" idx="11"/>
          </p:nvPr>
        </p:nvSpPr>
        <p:spPr/>
        <p:txBody>
          <a:bodyPr/>
          <a:lstStyle>
            <a:lvl1pPr>
              <a:defRPr/>
            </a:lvl1pPr>
          </a:lstStyle>
          <a:p>
            <a:endParaRPr lang="en-JM"/>
          </a:p>
        </p:txBody>
      </p:sp>
      <p:sp>
        <p:nvSpPr>
          <p:cNvPr id="7" name="Slide Number Placeholder 6"/>
          <p:cNvSpPr>
            <a:spLocks noGrp="1"/>
          </p:cNvSpPr>
          <p:nvPr>
            <p:ph type="sldNum" sz="quarter" idx="12"/>
          </p:nvPr>
        </p:nvSpPr>
        <p:spPr/>
        <p:txBody>
          <a:bodyPr/>
          <a:lstStyle>
            <a:lvl1pPr>
              <a:defRPr/>
            </a:lvl1pPr>
          </a:lstStyle>
          <a:p>
            <a:fld id="{4C917175-E6F5-420E-A486-770AAE570960}" type="slidenum">
              <a:rPr lang="en-JM"/>
              <a:pPr/>
              <a:t>‹#›</a:t>
            </a:fld>
            <a:endParaRPr lang="en-JM"/>
          </a:p>
        </p:txBody>
      </p:sp>
    </p:spTree>
    <p:extLst>
      <p:ext uri="{BB962C8B-B14F-4D97-AF65-F5344CB8AC3E}">
        <p14:creationId xmlns:p14="http://schemas.microsoft.com/office/powerpoint/2010/main" val="4253751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JM"/>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7" name="Date Placeholder 6"/>
          <p:cNvSpPr>
            <a:spLocks noGrp="1"/>
          </p:cNvSpPr>
          <p:nvPr>
            <p:ph type="dt" sz="half" idx="10"/>
          </p:nvPr>
        </p:nvSpPr>
        <p:spPr/>
        <p:txBody>
          <a:bodyPr/>
          <a:lstStyle>
            <a:lvl1pPr>
              <a:defRPr/>
            </a:lvl1pPr>
          </a:lstStyle>
          <a:p>
            <a:endParaRPr lang="en-JM"/>
          </a:p>
        </p:txBody>
      </p:sp>
      <p:sp>
        <p:nvSpPr>
          <p:cNvPr id="8" name="Footer Placeholder 7"/>
          <p:cNvSpPr>
            <a:spLocks noGrp="1"/>
          </p:cNvSpPr>
          <p:nvPr>
            <p:ph type="ftr" sz="quarter" idx="11"/>
          </p:nvPr>
        </p:nvSpPr>
        <p:spPr/>
        <p:txBody>
          <a:bodyPr/>
          <a:lstStyle>
            <a:lvl1pPr>
              <a:defRPr/>
            </a:lvl1pPr>
          </a:lstStyle>
          <a:p>
            <a:endParaRPr lang="en-JM"/>
          </a:p>
        </p:txBody>
      </p:sp>
      <p:sp>
        <p:nvSpPr>
          <p:cNvPr id="9" name="Slide Number Placeholder 8"/>
          <p:cNvSpPr>
            <a:spLocks noGrp="1"/>
          </p:cNvSpPr>
          <p:nvPr>
            <p:ph type="sldNum" sz="quarter" idx="12"/>
          </p:nvPr>
        </p:nvSpPr>
        <p:spPr/>
        <p:txBody>
          <a:bodyPr/>
          <a:lstStyle>
            <a:lvl1pPr>
              <a:defRPr/>
            </a:lvl1pPr>
          </a:lstStyle>
          <a:p>
            <a:fld id="{7A2F02BB-01AF-43D0-9B18-25638A45E7FC}" type="slidenum">
              <a:rPr lang="en-JM"/>
              <a:pPr/>
              <a:t>‹#›</a:t>
            </a:fld>
            <a:endParaRPr lang="en-JM"/>
          </a:p>
        </p:txBody>
      </p:sp>
    </p:spTree>
    <p:extLst>
      <p:ext uri="{BB962C8B-B14F-4D97-AF65-F5344CB8AC3E}">
        <p14:creationId xmlns:p14="http://schemas.microsoft.com/office/powerpoint/2010/main" val="3142670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JM"/>
          </a:p>
        </p:txBody>
      </p:sp>
      <p:sp>
        <p:nvSpPr>
          <p:cNvPr id="3" name="Date Placeholder 2"/>
          <p:cNvSpPr>
            <a:spLocks noGrp="1"/>
          </p:cNvSpPr>
          <p:nvPr>
            <p:ph type="dt" sz="half" idx="10"/>
          </p:nvPr>
        </p:nvSpPr>
        <p:spPr/>
        <p:txBody>
          <a:bodyPr/>
          <a:lstStyle>
            <a:lvl1pPr>
              <a:defRPr/>
            </a:lvl1pPr>
          </a:lstStyle>
          <a:p>
            <a:endParaRPr lang="en-JM"/>
          </a:p>
        </p:txBody>
      </p:sp>
      <p:sp>
        <p:nvSpPr>
          <p:cNvPr id="4" name="Footer Placeholder 3"/>
          <p:cNvSpPr>
            <a:spLocks noGrp="1"/>
          </p:cNvSpPr>
          <p:nvPr>
            <p:ph type="ftr" sz="quarter" idx="11"/>
          </p:nvPr>
        </p:nvSpPr>
        <p:spPr/>
        <p:txBody>
          <a:bodyPr/>
          <a:lstStyle>
            <a:lvl1pPr>
              <a:defRPr/>
            </a:lvl1pPr>
          </a:lstStyle>
          <a:p>
            <a:endParaRPr lang="en-JM"/>
          </a:p>
        </p:txBody>
      </p:sp>
      <p:sp>
        <p:nvSpPr>
          <p:cNvPr id="5" name="Slide Number Placeholder 4"/>
          <p:cNvSpPr>
            <a:spLocks noGrp="1"/>
          </p:cNvSpPr>
          <p:nvPr>
            <p:ph type="sldNum" sz="quarter" idx="12"/>
          </p:nvPr>
        </p:nvSpPr>
        <p:spPr/>
        <p:txBody>
          <a:bodyPr/>
          <a:lstStyle>
            <a:lvl1pPr>
              <a:defRPr/>
            </a:lvl1pPr>
          </a:lstStyle>
          <a:p>
            <a:fld id="{A1E0DE4C-9BEB-4762-BC3B-25C539A2EFE9}" type="slidenum">
              <a:rPr lang="en-JM"/>
              <a:pPr/>
              <a:t>‹#›</a:t>
            </a:fld>
            <a:endParaRPr lang="en-JM"/>
          </a:p>
        </p:txBody>
      </p:sp>
    </p:spTree>
    <p:extLst>
      <p:ext uri="{BB962C8B-B14F-4D97-AF65-F5344CB8AC3E}">
        <p14:creationId xmlns:p14="http://schemas.microsoft.com/office/powerpoint/2010/main" val="3421453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JM"/>
          </a:p>
        </p:txBody>
      </p:sp>
      <p:sp>
        <p:nvSpPr>
          <p:cNvPr id="3" name="Footer Placeholder 2"/>
          <p:cNvSpPr>
            <a:spLocks noGrp="1"/>
          </p:cNvSpPr>
          <p:nvPr>
            <p:ph type="ftr" sz="quarter" idx="11"/>
          </p:nvPr>
        </p:nvSpPr>
        <p:spPr/>
        <p:txBody>
          <a:bodyPr/>
          <a:lstStyle>
            <a:lvl1pPr>
              <a:defRPr/>
            </a:lvl1pPr>
          </a:lstStyle>
          <a:p>
            <a:endParaRPr lang="en-JM"/>
          </a:p>
        </p:txBody>
      </p:sp>
      <p:sp>
        <p:nvSpPr>
          <p:cNvPr id="4" name="Slide Number Placeholder 3"/>
          <p:cNvSpPr>
            <a:spLocks noGrp="1"/>
          </p:cNvSpPr>
          <p:nvPr>
            <p:ph type="sldNum" sz="quarter" idx="12"/>
          </p:nvPr>
        </p:nvSpPr>
        <p:spPr/>
        <p:txBody>
          <a:bodyPr/>
          <a:lstStyle>
            <a:lvl1pPr>
              <a:defRPr/>
            </a:lvl1pPr>
          </a:lstStyle>
          <a:p>
            <a:fld id="{74A2B819-B7A0-4A9E-B364-9D29DD544C05}" type="slidenum">
              <a:rPr lang="en-JM"/>
              <a:pPr/>
              <a:t>‹#›</a:t>
            </a:fld>
            <a:endParaRPr lang="en-JM"/>
          </a:p>
        </p:txBody>
      </p:sp>
    </p:spTree>
    <p:extLst>
      <p:ext uri="{BB962C8B-B14F-4D97-AF65-F5344CB8AC3E}">
        <p14:creationId xmlns:p14="http://schemas.microsoft.com/office/powerpoint/2010/main" val="62743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JM"/>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JM"/>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JM"/>
          </a:p>
        </p:txBody>
      </p:sp>
      <p:sp>
        <p:nvSpPr>
          <p:cNvPr id="6" name="Footer Placeholder 5"/>
          <p:cNvSpPr>
            <a:spLocks noGrp="1"/>
          </p:cNvSpPr>
          <p:nvPr>
            <p:ph type="ftr" sz="quarter" idx="11"/>
          </p:nvPr>
        </p:nvSpPr>
        <p:spPr/>
        <p:txBody>
          <a:bodyPr/>
          <a:lstStyle>
            <a:lvl1pPr>
              <a:defRPr/>
            </a:lvl1pPr>
          </a:lstStyle>
          <a:p>
            <a:endParaRPr lang="en-JM"/>
          </a:p>
        </p:txBody>
      </p:sp>
      <p:sp>
        <p:nvSpPr>
          <p:cNvPr id="7" name="Slide Number Placeholder 6"/>
          <p:cNvSpPr>
            <a:spLocks noGrp="1"/>
          </p:cNvSpPr>
          <p:nvPr>
            <p:ph type="sldNum" sz="quarter" idx="12"/>
          </p:nvPr>
        </p:nvSpPr>
        <p:spPr/>
        <p:txBody>
          <a:bodyPr/>
          <a:lstStyle>
            <a:lvl1pPr>
              <a:defRPr/>
            </a:lvl1pPr>
          </a:lstStyle>
          <a:p>
            <a:fld id="{46D2CF21-44E1-4DA9-A26E-18C416D8896C}" type="slidenum">
              <a:rPr lang="en-JM"/>
              <a:pPr/>
              <a:t>‹#›</a:t>
            </a:fld>
            <a:endParaRPr lang="en-JM"/>
          </a:p>
        </p:txBody>
      </p:sp>
    </p:spTree>
    <p:extLst>
      <p:ext uri="{BB962C8B-B14F-4D97-AF65-F5344CB8AC3E}">
        <p14:creationId xmlns:p14="http://schemas.microsoft.com/office/powerpoint/2010/main" val="1871150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JM"/>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JM"/>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JM"/>
          </a:p>
        </p:txBody>
      </p:sp>
      <p:sp>
        <p:nvSpPr>
          <p:cNvPr id="6" name="Footer Placeholder 5"/>
          <p:cNvSpPr>
            <a:spLocks noGrp="1"/>
          </p:cNvSpPr>
          <p:nvPr>
            <p:ph type="ftr" sz="quarter" idx="11"/>
          </p:nvPr>
        </p:nvSpPr>
        <p:spPr/>
        <p:txBody>
          <a:bodyPr/>
          <a:lstStyle>
            <a:lvl1pPr>
              <a:defRPr/>
            </a:lvl1pPr>
          </a:lstStyle>
          <a:p>
            <a:endParaRPr lang="en-JM"/>
          </a:p>
        </p:txBody>
      </p:sp>
      <p:sp>
        <p:nvSpPr>
          <p:cNvPr id="7" name="Slide Number Placeholder 6"/>
          <p:cNvSpPr>
            <a:spLocks noGrp="1"/>
          </p:cNvSpPr>
          <p:nvPr>
            <p:ph type="sldNum" sz="quarter" idx="12"/>
          </p:nvPr>
        </p:nvSpPr>
        <p:spPr/>
        <p:txBody>
          <a:bodyPr/>
          <a:lstStyle>
            <a:lvl1pPr>
              <a:defRPr/>
            </a:lvl1pPr>
          </a:lstStyle>
          <a:p>
            <a:fld id="{A20EDA00-2A56-450F-B5E8-CEB83707F2A9}" type="slidenum">
              <a:rPr lang="en-JM"/>
              <a:pPr/>
              <a:t>‹#›</a:t>
            </a:fld>
            <a:endParaRPr lang="en-JM"/>
          </a:p>
        </p:txBody>
      </p:sp>
    </p:spTree>
    <p:extLst>
      <p:ext uri="{BB962C8B-B14F-4D97-AF65-F5344CB8AC3E}">
        <p14:creationId xmlns:p14="http://schemas.microsoft.com/office/powerpoint/2010/main" val="2583782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JM"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JM" smtClean="0"/>
              <a:t>Click to edit Master text styles</a:t>
            </a:r>
          </a:p>
          <a:p>
            <a:pPr lvl="1"/>
            <a:r>
              <a:rPr lang="en-JM" smtClean="0"/>
              <a:t>Second level</a:t>
            </a:r>
          </a:p>
          <a:p>
            <a:pPr lvl="2"/>
            <a:r>
              <a:rPr lang="en-JM" smtClean="0"/>
              <a:t>Third level</a:t>
            </a:r>
          </a:p>
          <a:p>
            <a:pPr lvl="3"/>
            <a:r>
              <a:rPr lang="en-JM" smtClean="0"/>
              <a:t>Fourth level</a:t>
            </a:r>
          </a:p>
          <a:p>
            <a:pPr lvl="4"/>
            <a:r>
              <a:rPr lang="en-JM"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n-JM"/>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n-JM"/>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5164DD96-A09F-464F-B2F0-15BBBF267F4B}" type="slidenum">
              <a:rPr lang="en-JM"/>
              <a:pPr/>
              <a:t>‹#›</a:t>
            </a:fld>
            <a:endParaRPr lang="en-JM"/>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www.rcsb.or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www.fiz-karlsruhe.de/icsd_web.htm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macxray.chem.upenn.edu/"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43.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chemapps.stolaf.edu/jmol/doc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0" y="875268"/>
            <a:ext cx="9175749" cy="1944132"/>
          </a:xfrm>
        </p:spPr>
        <p:txBody>
          <a:bodyPr/>
          <a:lstStyle/>
          <a:p>
            <a:r>
              <a:rPr lang="en-US" sz="1800" b="1" dirty="0" smtClean="0">
                <a:latin typeface="Times New Roman" pitchFamily="18" charset="0"/>
                <a:cs typeface="Times New Roman" pitchFamily="18" charset="0"/>
              </a:rPr>
              <a:t>Bob Hanson</a:t>
            </a:r>
            <a:br>
              <a:rPr lang="en-US" sz="1800" b="1" dirty="0" smtClean="0">
                <a:latin typeface="Times New Roman" pitchFamily="18" charset="0"/>
                <a:cs typeface="Times New Roman" pitchFamily="18" charset="0"/>
              </a:rPr>
            </a:br>
            <a:r>
              <a:rPr lang="en-US" sz="1800" b="1" dirty="0" smtClean="0">
                <a:latin typeface="Times New Roman" pitchFamily="18" charset="0"/>
                <a:cs typeface="Times New Roman" pitchFamily="18" charset="0"/>
              </a:rPr>
              <a:t>St</a:t>
            </a:r>
            <a:r>
              <a:rPr lang="en-US" sz="1800" b="1" dirty="0">
                <a:latin typeface="Times New Roman" pitchFamily="18" charset="0"/>
                <a:cs typeface="Times New Roman" pitchFamily="18" charset="0"/>
              </a:rPr>
              <a:t>. Olaf </a:t>
            </a:r>
            <a:r>
              <a:rPr lang="en-US" sz="1800" b="1" dirty="0" smtClean="0">
                <a:latin typeface="Times New Roman" pitchFamily="18" charset="0"/>
                <a:cs typeface="Times New Roman" pitchFamily="18" charset="0"/>
              </a:rPr>
              <a:t>College</a:t>
            </a:r>
            <a:br>
              <a:rPr lang="en-US" sz="1800" b="1" dirty="0" smtClean="0">
                <a:latin typeface="Times New Roman" pitchFamily="18" charset="0"/>
                <a:cs typeface="Times New Roman" pitchFamily="18" charset="0"/>
              </a:rPr>
            </a:br>
            <a:r>
              <a:rPr lang="en-US" sz="1800" b="1" dirty="0" smtClean="0">
                <a:latin typeface="Times New Roman" pitchFamily="18" charset="0"/>
                <a:cs typeface="Times New Roman" pitchFamily="18" charset="0"/>
              </a:rPr>
              <a:t>Northfield</a:t>
            </a:r>
            <a:r>
              <a:rPr lang="en-US" sz="1800" b="1" dirty="0">
                <a:latin typeface="Times New Roman" pitchFamily="18" charset="0"/>
                <a:cs typeface="Times New Roman" pitchFamily="18" charset="0"/>
              </a:rPr>
              <a:t>, </a:t>
            </a:r>
            <a:r>
              <a:rPr lang="en-US" sz="1800" b="1" dirty="0" smtClean="0">
                <a:latin typeface="Times New Roman" pitchFamily="18" charset="0"/>
                <a:cs typeface="Times New Roman" pitchFamily="18" charset="0"/>
              </a:rPr>
              <a:t>MN, USA</a:t>
            </a:r>
            <a:br>
              <a:rPr lang="en-US" sz="1800" b="1" dirty="0" smtClean="0">
                <a:latin typeface="Times New Roman" pitchFamily="18" charset="0"/>
                <a:cs typeface="Times New Roman" pitchFamily="18" charset="0"/>
              </a:rPr>
            </a:br>
            <a:r>
              <a:rPr lang="en-US" sz="1800" b="1" dirty="0" smtClean="0">
                <a:latin typeface="Times New Roman" pitchFamily="18" charset="0"/>
                <a:cs typeface="Times New Roman" pitchFamily="18" charset="0"/>
              </a:rPr>
              <a:t/>
            </a:r>
            <a:br>
              <a:rPr lang="en-US" sz="1800" b="1" dirty="0" smtClean="0">
                <a:latin typeface="Times New Roman" pitchFamily="18" charset="0"/>
                <a:cs typeface="Times New Roman" pitchFamily="18" charset="0"/>
              </a:rPr>
            </a:br>
            <a:r>
              <a:rPr lang="en-US" sz="1600" b="1" dirty="0" smtClean="0">
                <a:latin typeface="Times New Roman" pitchFamily="18" charset="0"/>
                <a:cs typeface="Times New Roman" pitchFamily="18" charset="0"/>
              </a:rPr>
              <a:t/>
            </a:r>
            <a:br>
              <a:rPr lang="en-US" sz="1600" b="1" dirty="0" smtClean="0">
                <a:latin typeface="Times New Roman" pitchFamily="18" charset="0"/>
                <a:cs typeface="Times New Roman" pitchFamily="18" charset="0"/>
              </a:rPr>
            </a:br>
            <a:endParaRPr lang="en-US" sz="1800" dirty="0">
              <a:latin typeface="Times New Roman" pitchFamily="18" charset="0"/>
              <a:cs typeface="Times New Roman" pitchFamily="18" charset="0"/>
            </a:endParaRPr>
          </a:p>
        </p:txBody>
      </p:sp>
      <p:sp>
        <p:nvSpPr>
          <p:cNvPr id="8" name="Rectangle 7"/>
          <p:cNvSpPr/>
          <p:nvPr/>
        </p:nvSpPr>
        <p:spPr>
          <a:xfrm>
            <a:off x="-31749" y="85635"/>
            <a:ext cx="9144000" cy="830997"/>
          </a:xfrm>
          <a:prstGeom prst="rect">
            <a:avLst/>
          </a:prstGeom>
        </p:spPr>
        <p:txBody>
          <a:bodyPr wrap="square">
            <a:spAutoFit/>
          </a:bodyPr>
          <a:lstStyle/>
          <a:p>
            <a:pPr algn="ctr"/>
            <a:r>
              <a:rPr lang="en-US" sz="2400" b="1" dirty="0" smtClean="0">
                <a:solidFill>
                  <a:schemeClr val="accent6"/>
                </a:solidFill>
                <a:latin typeface="Times New Roman" pitchFamily="18" charset="0"/>
                <a:cs typeface="Times New Roman" pitchFamily="18" charset="0"/>
              </a:rPr>
              <a:t>Integration of Spectroscopy with Molecular Structure: </a:t>
            </a:r>
          </a:p>
          <a:p>
            <a:pPr algn="ctr"/>
            <a:r>
              <a:rPr lang="en-US" sz="2400" b="1" dirty="0" smtClean="0">
                <a:solidFill>
                  <a:schemeClr val="accent6"/>
                </a:solidFill>
                <a:latin typeface="Times New Roman" pitchFamily="18" charset="0"/>
                <a:cs typeface="Times New Roman" pitchFamily="18" charset="0"/>
              </a:rPr>
              <a:t>Recent Advances and Future Plans</a:t>
            </a:r>
            <a:endParaRPr lang="en-JM" sz="2800" b="1" dirty="0">
              <a:latin typeface="Times New Roman" pitchFamily="18" charset="0"/>
              <a:cs typeface="Times New Roman" pitchFamily="18" charset="0"/>
            </a:endParaRPr>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76800" y="3576627"/>
            <a:ext cx="3971925" cy="2982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 y="2133600"/>
            <a:ext cx="5105400" cy="3488600"/>
          </a:xfrm>
          <a:prstGeom prst="rect">
            <a:avLst/>
          </a:prstGeom>
        </p:spPr>
      </p:pic>
      <p:sp>
        <p:nvSpPr>
          <p:cNvPr id="3" name="TextBox 2"/>
          <p:cNvSpPr txBox="1"/>
          <p:nvPr/>
        </p:nvSpPr>
        <p:spPr>
          <a:xfrm>
            <a:off x="152400" y="5943600"/>
            <a:ext cx="4724400" cy="923330"/>
          </a:xfrm>
          <a:prstGeom prst="rect">
            <a:avLst/>
          </a:prstGeom>
          <a:noFill/>
        </p:spPr>
        <p:txBody>
          <a:bodyPr wrap="square" rtlCol="0">
            <a:spAutoFit/>
          </a:bodyPr>
          <a:lstStyle/>
          <a:p>
            <a:r>
              <a:rPr lang="en-US" dirty="0" smtClean="0"/>
              <a:t>Workshop in </a:t>
            </a:r>
            <a:r>
              <a:rPr lang="en-US" dirty="0" err="1" smtClean="0"/>
              <a:t>Cheminformatics</a:t>
            </a:r>
            <a:endParaRPr lang="en-US" dirty="0" smtClean="0"/>
          </a:p>
          <a:p>
            <a:r>
              <a:rPr lang="fr-FR" dirty="0"/>
              <a:t>École polytechnique fédérale de </a:t>
            </a:r>
            <a:r>
              <a:rPr lang="fr-FR" dirty="0" smtClean="0"/>
              <a:t>Lausanne</a:t>
            </a:r>
          </a:p>
          <a:p>
            <a:r>
              <a:rPr lang="fr-FR" dirty="0" smtClean="0"/>
              <a:t>30 </a:t>
            </a:r>
            <a:r>
              <a:rPr lang="fr-FR" dirty="0" err="1" smtClean="0"/>
              <a:t>Aug</a:t>
            </a:r>
            <a:r>
              <a:rPr lang="fr-FR" dirty="0" smtClean="0"/>
              <a:t> 2013</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en-US" sz="3200" smtClean="0"/>
              <a:t>General Introduction to Jmol</a:t>
            </a:r>
          </a:p>
        </p:txBody>
      </p:sp>
      <p:sp>
        <p:nvSpPr>
          <p:cNvPr id="10243" name="Rectangle 3"/>
          <p:cNvSpPr>
            <a:spLocks noGrp="1" noChangeArrowheads="1"/>
          </p:cNvSpPr>
          <p:nvPr>
            <p:ph type="body" idx="1"/>
          </p:nvPr>
        </p:nvSpPr>
        <p:spPr>
          <a:xfrm>
            <a:off x="457200" y="1600200"/>
            <a:ext cx="5486400" cy="4525963"/>
          </a:xfrm>
        </p:spPr>
        <p:txBody>
          <a:bodyPr/>
          <a:lstStyle/>
          <a:p>
            <a:pPr eaLnBrk="1" hangingPunct="1">
              <a:buFontTx/>
              <a:buNone/>
            </a:pPr>
            <a:r>
              <a:rPr lang="en-US" sz="2400" smtClean="0"/>
              <a:t>Configurations: </a:t>
            </a:r>
          </a:p>
          <a:p>
            <a:pPr eaLnBrk="1" hangingPunct="1">
              <a:buFontTx/>
              <a:buNone/>
            </a:pPr>
            <a:endParaRPr lang="en-US" sz="2400" smtClean="0"/>
          </a:p>
          <a:p>
            <a:pPr eaLnBrk="1" hangingPunct="1">
              <a:buFontTx/>
              <a:buNone/>
            </a:pPr>
            <a:r>
              <a:rPr lang="en-US" sz="2400" smtClean="0"/>
              <a:t>Command-line Java application</a:t>
            </a:r>
          </a:p>
          <a:p>
            <a:pPr eaLnBrk="1" hangingPunct="1">
              <a:buFontTx/>
              <a:buNone/>
            </a:pPr>
            <a:endParaRPr lang="en-US" sz="2400" smtClean="0"/>
          </a:p>
          <a:p>
            <a:pPr eaLnBrk="1" hangingPunct="1">
              <a:buFontTx/>
              <a:buNone/>
            </a:pPr>
            <a:r>
              <a:rPr lang="en-US" sz="2400" smtClean="0"/>
              <a:t>server-side app</a:t>
            </a:r>
          </a:p>
          <a:p>
            <a:pPr eaLnBrk="1" hangingPunct="1">
              <a:buFontTx/>
              <a:buNone/>
            </a:pPr>
            <a:endParaRPr lang="en-US" sz="2400" smtClean="0"/>
          </a:p>
          <a:p>
            <a:pPr eaLnBrk="1" hangingPunct="1">
              <a:buFontTx/>
              <a:buNone/>
            </a:pPr>
            <a:r>
              <a:rPr lang="en-US" sz="2400" smtClean="0"/>
              <a:t>can run </a:t>
            </a:r>
          </a:p>
          <a:p>
            <a:pPr eaLnBrk="1" hangingPunct="1">
              <a:buFontTx/>
              <a:buNone/>
            </a:pPr>
            <a:r>
              <a:rPr lang="en-US" sz="2400" smtClean="0"/>
              <a:t>   “headless”</a:t>
            </a:r>
          </a:p>
          <a:p>
            <a:pPr eaLnBrk="1" hangingPunct="1">
              <a:buFontTx/>
              <a:buNone/>
            </a:pPr>
            <a:endParaRPr lang="en-US" sz="2400" smtClean="0"/>
          </a:p>
          <a:p>
            <a:pPr eaLnBrk="1" hangingPunct="1">
              <a:buFontTx/>
              <a:buNone/>
            </a:pPr>
            <a:r>
              <a:rPr lang="en-US" sz="2400" smtClean="0"/>
              <a:t>automated</a:t>
            </a:r>
          </a:p>
          <a:p>
            <a:pPr eaLnBrk="1" hangingPunct="1">
              <a:buFontTx/>
              <a:buNone/>
            </a:pPr>
            <a:r>
              <a:rPr lang="en-US" sz="2400" smtClean="0"/>
              <a:t>   workflow</a:t>
            </a:r>
          </a:p>
        </p:txBody>
      </p:sp>
      <p:pic>
        <p:nvPicPr>
          <p:cNvPr id="1024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79738" y="3735388"/>
            <a:ext cx="6164262" cy="312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37531" y="6495492"/>
            <a:ext cx="248786" cy="369332"/>
          </a:xfrm>
          <a:prstGeom prst="rect">
            <a:avLst/>
          </a:prstGeom>
          <a:noFill/>
        </p:spPr>
        <p:txBody>
          <a:bodyPr wrap="none" rtlCol="0">
            <a:spAutoFit/>
          </a:bodyPr>
          <a:lstStyle/>
          <a:p>
            <a:r>
              <a:rPr lang="en-US" dirty="0" smtClean="0"/>
              <a:t>.</a:t>
            </a:r>
            <a:endParaRPr lang="en-US" dirty="0"/>
          </a:p>
        </p:txBody>
      </p:sp>
    </p:spTree>
    <p:extLst>
      <p:ext uri="{BB962C8B-B14F-4D97-AF65-F5344CB8AC3E}">
        <p14:creationId xmlns:p14="http://schemas.microsoft.com/office/powerpoint/2010/main" val="39551618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sz="3200" smtClean="0"/>
              <a:t>Jmol Examples from the Web</a:t>
            </a:r>
          </a:p>
        </p:txBody>
      </p:sp>
      <p:sp>
        <p:nvSpPr>
          <p:cNvPr id="11267" name="Rectangle 3"/>
          <p:cNvSpPr>
            <a:spLocks noGrp="1" noChangeArrowheads="1"/>
          </p:cNvSpPr>
          <p:nvPr>
            <p:ph type="body" idx="1"/>
          </p:nvPr>
        </p:nvSpPr>
        <p:spPr>
          <a:xfrm>
            <a:off x="457200" y="1295400"/>
            <a:ext cx="8229600" cy="4525963"/>
          </a:xfrm>
        </p:spPr>
        <p:txBody>
          <a:bodyPr/>
          <a:lstStyle/>
          <a:p>
            <a:pPr eaLnBrk="1" hangingPunct="1">
              <a:buFontTx/>
              <a:buNone/>
            </a:pPr>
            <a:r>
              <a:rPr lang="en-US" smtClean="0">
                <a:hlinkClick r:id="rId2"/>
              </a:rPr>
              <a:t>http://www.rcsb.org</a:t>
            </a:r>
            <a:r>
              <a:rPr lang="en-US" smtClean="0"/>
              <a:t> </a:t>
            </a:r>
          </a:p>
        </p:txBody>
      </p:sp>
      <p:pic>
        <p:nvPicPr>
          <p:cNvPr id="1126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133600"/>
            <a:ext cx="7967663" cy="463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590074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r>
              <a:rPr lang="en-US" sz="3200" smtClean="0"/>
              <a:t>Jmol Examples from the Web</a:t>
            </a:r>
          </a:p>
        </p:txBody>
      </p:sp>
      <p:sp>
        <p:nvSpPr>
          <p:cNvPr id="12291" name="Rectangle 3"/>
          <p:cNvSpPr>
            <a:spLocks noGrp="1" noChangeArrowheads="1"/>
          </p:cNvSpPr>
          <p:nvPr>
            <p:ph type="body" idx="1"/>
          </p:nvPr>
        </p:nvSpPr>
        <p:spPr>
          <a:xfrm>
            <a:off x="457200" y="1295400"/>
            <a:ext cx="8229600" cy="4525963"/>
          </a:xfrm>
        </p:spPr>
        <p:txBody>
          <a:bodyPr/>
          <a:lstStyle/>
          <a:p>
            <a:pPr eaLnBrk="1" hangingPunct="1">
              <a:buFontTx/>
              <a:buNone/>
            </a:pPr>
            <a:r>
              <a:rPr lang="en-US" smtClean="0">
                <a:hlinkClick r:id="rId2"/>
              </a:rPr>
              <a:t>http://www.fiz-karlsruhe.de/icsd_web.html</a:t>
            </a:r>
            <a:r>
              <a:rPr lang="en-US" smtClean="0"/>
              <a:t> </a:t>
            </a:r>
          </a:p>
        </p:txBody>
      </p:sp>
      <p:pic>
        <p:nvPicPr>
          <p:cNvPr id="1229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75" y="1971675"/>
            <a:ext cx="9010650" cy="4810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834363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sz="3200" smtClean="0"/>
              <a:t>Jmol Examples from the Web</a:t>
            </a:r>
          </a:p>
        </p:txBody>
      </p:sp>
      <p:sp>
        <p:nvSpPr>
          <p:cNvPr id="13315" name="Rectangle 3"/>
          <p:cNvSpPr>
            <a:spLocks noGrp="1" noChangeArrowheads="1"/>
          </p:cNvSpPr>
          <p:nvPr>
            <p:ph type="body" idx="1"/>
          </p:nvPr>
        </p:nvSpPr>
        <p:spPr>
          <a:xfrm>
            <a:off x="457200" y="1295400"/>
            <a:ext cx="8229600" cy="4525963"/>
          </a:xfrm>
        </p:spPr>
        <p:txBody>
          <a:bodyPr/>
          <a:lstStyle/>
          <a:p>
            <a:pPr eaLnBrk="1" hangingPunct="1">
              <a:buFontTx/>
              <a:buNone/>
            </a:pPr>
            <a:r>
              <a:rPr lang="en-US" smtClean="0">
                <a:hlinkClick r:id="rId2"/>
              </a:rPr>
              <a:t>http://macxray.chem.upenn.edu</a:t>
            </a:r>
            <a:r>
              <a:rPr lang="en-US" smtClean="0"/>
              <a:t> </a:t>
            </a:r>
          </a:p>
        </p:txBody>
      </p:sp>
      <p:pic>
        <p:nvPicPr>
          <p:cNvPr id="1331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981200"/>
            <a:ext cx="7277100" cy="466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178210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endParaRPr lang="es-ES" smtClean="0"/>
          </a:p>
        </p:txBody>
      </p:sp>
      <p:sp>
        <p:nvSpPr>
          <p:cNvPr id="17411" name="Rectangle 3"/>
          <p:cNvSpPr>
            <a:spLocks noGrp="1" noChangeArrowheads="1"/>
          </p:cNvSpPr>
          <p:nvPr>
            <p:ph type="body" idx="1"/>
          </p:nvPr>
        </p:nvSpPr>
        <p:spPr/>
        <p:txBody>
          <a:bodyPr/>
          <a:lstStyle/>
          <a:p>
            <a:endParaRPr lang="es-ES" smtClean="0"/>
          </a:p>
        </p:txBody>
      </p:sp>
      <p:pic>
        <p:nvPicPr>
          <p:cNvPr id="17412"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863" y="371475"/>
            <a:ext cx="8694737" cy="580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3" name="Rectangle 6"/>
          <p:cNvSpPr>
            <a:spLocks noChangeArrowheads="1"/>
          </p:cNvSpPr>
          <p:nvPr/>
        </p:nvSpPr>
        <p:spPr bwMode="auto">
          <a:xfrm>
            <a:off x="762000" y="6491288"/>
            <a:ext cx="83820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a:t>Frieda Reichsman, http://pubs.acs.org/doi/media/10.1021/cb600303y/figure2.htm</a:t>
            </a:r>
          </a:p>
        </p:txBody>
      </p:sp>
    </p:spTree>
    <p:extLst>
      <p:ext uri="{BB962C8B-B14F-4D97-AF65-F5344CB8AC3E}">
        <p14:creationId xmlns:p14="http://schemas.microsoft.com/office/powerpoint/2010/main" val="12401112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endParaRPr lang="es-ES" dirty="0" smtClean="0"/>
          </a:p>
        </p:txBody>
      </p:sp>
      <p:sp>
        <p:nvSpPr>
          <p:cNvPr id="17411" name="Rectangle 3"/>
          <p:cNvSpPr>
            <a:spLocks noGrp="1" noChangeArrowheads="1"/>
          </p:cNvSpPr>
          <p:nvPr>
            <p:ph type="body" idx="1"/>
          </p:nvPr>
        </p:nvSpPr>
        <p:spPr/>
        <p:txBody>
          <a:bodyPr/>
          <a:lstStyle/>
          <a:p>
            <a:endParaRPr lang="es-ES" smtClean="0"/>
          </a:p>
        </p:txBody>
      </p:sp>
      <p:sp>
        <p:nvSpPr>
          <p:cNvPr id="17413" name="Rectangle 6"/>
          <p:cNvSpPr>
            <a:spLocks noChangeArrowheads="1"/>
          </p:cNvSpPr>
          <p:nvPr/>
        </p:nvSpPr>
        <p:spPr bwMode="auto">
          <a:xfrm>
            <a:off x="245268" y="6491288"/>
            <a:ext cx="889873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dirty="0" smtClean="0"/>
              <a:t>Simone </a:t>
            </a:r>
            <a:r>
              <a:rPr lang="en-US" sz="1800" dirty="0" err="1" smtClean="0"/>
              <a:t>Sturniolo</a:t>
            </a:r>
            <a:r>
              <a:rPr lang="en-US" sz="1800" dirty="0" smtClean="0"/>
              <a:t>, U. of Oxford, http://ccpforge.cse.rl.ac.uk/gf/project/magresview/wiki</a:t>
            </a:r>
            <a:endParaRPr lang="en-US" sz="1800" dirty="0"/>
          </a:p>
        </p:txBody>
      </p:sp>
      <p:pic>
        <p:nvPicPr>
          <p:cNvPr id="2" name="Picture 1"/>
          <p:cNvPicPr>
            <a:picLocks noChangeAspect="1"/>
          </p:cNvPicPr>
          <p:nvPr/>
        </p:nvPicPr>
        <p:blipFill>
          <a:blip r:embed="rId2"/>
          <a:stretch>
            <a:fillRect/>
          </a:stretch>
        </p:blipFill>
        <p:spPr>
          <a:xfrm>
            <a:off x="245268" y="873434"/>
            <a:ext cx="8653463" cy="5071253"/>
          </a:xfrm>
          <a:prstGeom prst="rect">
            <a:avLst/>
          </a:prstGeom>
        </p:spPr>
      </p:pic>
      <p:sp>
        <p:nvSpPr>
          <p:cNvPr id="6" name="TextBox 5"/>
          <p:cNvSpPr txBox="1"/>
          <p:nvPr/>
        </p:nvSpPr>
        <p:spPr>
          <a:xfrm>
            <a:off x="37531" y="6495492"/>
            <a:ext cx="248786" cy="369332"/>
          </a:xfrm>
          <a:prstGeom prst="rect">
            <a:avLst/>
          </a:prstGeom>
          <a:noFill/>
        </p:spPr>
        <p:txBody>
          <a:bodyPr wrap="none" rtlCol="0">
            <a:spAutoFit/>
          </a:bodyPr>
          <a:lstStyle/>
          <a:p>
            <a:r>
              <a:rPr lang="en-US" dirty="0" smtClean="0"/>
              <a:t>.</a:t>
            </a:r>
            <a:endParaRPr lang="en-US" dirty="0"/>
          </a:p>
        </p:txBody>
      </p:sp>
    </p:spTree>
    <p:extLst>
      <p:ext uri="{BB962C8B-B14F-4D97-AF65-F5344CB8AC3E}">
        <p14:creationId xmlns:p14="http://schemas.microsoft.com/office/powerpoint/2010/main" val="39854748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sz="3200" dirty="0" smtClean="0"/>
              <a:t>Recent Additions to </a:t>
            </a:r>
            <a:r>
              <a:rPr lang="en-US" sz="3200" dirty="0" err="1" smtClean="0"/>
              <a:t>Jmol</a:t>
            </a:r>
            <a:endParaRPr lang="en-US" sz="3200" dirty="0" smtClean="0"/>
          </a:p>
        </p:txBody>
      </p:sp>
      <p:sp>
        <p:nvSpPr>
          <p:cNvPr id="19459" name="Rectangle 3"/>
          <p:cNvSpPr>
            <a:spLocks noGrp="1" noChangeArrowheads="1"/>
          </p:cNvSpPr>
          <p:nvPr>
            <p:ph type="body" idx="1"/>
          </p:nvPr>
        </p:nvSpPr>
        <p:spPr>
          <a:xfrm>
            <a:off x="457200" y="1524000"/>
            <a:ext cx="8229600" cy="4525963"/>
          </a:xfrm>
        </p:spPr>
        <p:txBody>
          <a:bodyPr/>
          <a:lstStyle/>
          <a:p>
            <a:pPr eaLnBrk="1" hangingPunct="1">
              <a:buFontTx/>
              <a:buNone/>
            </a:pPr>
            <a:r>
              <a:rPr lang="en-US" sz="2400" smtClean="0"/>
              <a:t>contact {ligand} SURFACE</a:t>
            </a:r>
          </a:p>
        </p:txBody>
      </p:sp>
      <p:pic>
        <p:nvPicPr>
          <p:cNvPr id="19460"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62175" y="2838450"/>
            <a:ext cx="4819650" cy="333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395179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sz="3200" dirty="0"/>
              <a:t>Recent Additions to </a:t>
            </a:r>
            <a:r>
              <a:rPr lang="en-US" sz="3200" dirty="0" err="1"/>
              <a:t>Jmol</a:t>
            </a:r>
            <a:endParaRPr lang="en-US" sz="3200" dirty="0" smtClean="0"/>
          </a:p>
        </p:txBody>
      </p:sp>
      <p:sp>
        <p:nvSpPr>
          <p:cNvPr id="20483" name="Rectangle 3"/>
          <p:cNvSpPr>
            <a:spLocks noGrp="1" noChangeArrowheads="1"/>
          </p:cNvSpPr>
          <p:nvPr>
            <p:ph type="body" idx="1"/>
          </p:nvPr>
        </p:nvSpPr>
        <p:spPr>
          <a:xfrm>
            <a:off x="457200" y="1524000"/>
            <a:ext cx="8229600" cy="4525963"/>
          </a:xfrm>
        </p:spPr>
        <p:txBody>
          <a:bodyPr/>
          <a:lstStyle/>
          <a:p>
            <a:pPr eaLnBrk="1" hangingPunct="1">
              <a:buFontTx/>
              <a:buNone/>
            </a:pPr>
            <a:r>
              <a:rPr lang="en-US" sz="2400" smtClean="0"/>
              <a:t>contact {ligand} TRIM</a:t>
            </a:r>
          </a:p>
        </p:txBody>
      </p:sp>
      <p:pic>
        <p:nvPicPr>
          <p:cNvPr id="2048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62175" y="2838450"/>
            <a:ext cx="4819650" cy="333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310994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sz="3200" dirty="0"/>
              <a:t>Recent Additions to </a:t>
            </a:r>
            <a:r>
              <a:rPr lang="en-US" sz="3200" dirty="0" err="1"/>
              <a:t>Jmol</a:t>
            </a:r>
            <a:endParaRPr lang="en-US" sz="3200" dirty="0" smtClean="0"/>
          </a:p>
        </p:txBody>
      </p:sp>
      <p:sp>
        <p:nvSpPr>
          <p:cNvPr id="21507" name="Rectangle 3"/>
          <p:cNvSpPr>
            <a:spLocks noGrp="1" noChangeArrowheads="1"/>
          </p:cNvSpPr>
          <p:nvPr>
            <p:ph type="body" idx="1"/>
          </p:nvPr>
        </p:nvSpPr>
        <p:spPr>
          <a:xfrm>
            <a:off x="457200" y="1524000"/>
            <a:ext cx="8229600" cy="4525963"/>
          </a:xfrm>
        </p:spPr>
        <p:txBody>
          <a:bodyPr/>
          <a:lstStyle/>
          <a:p>
            <a:pPr eaLnBrk="1" hangingPunct="1">
              <a:buFontTx/>
              <a:buNone/>
            </a:pPr>
            <a:r>
              <a:rPr lang="en-US" sz="2400" smtClean="0"/>
              <a:t>contact {ligand} HBOND</a:t>
            </a:r>
          </a:p>
        </p:txBody>
      </p:sp>
      <p:pic>
        <p:nvPicPr>
          <p:cNvPr id="21508"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62175" y="2838450"/>
            <a:ext cx="4819650" cy="333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7313376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sz="3200" dirty="0"/>
              <a:t>Recent Additions to </a:t>
            </a:r>
            <a:r>
              <a:rPr lang="en-US" sz="3200" dirty="0" err="1"/>
              <a:t>Jmol</a:t>
            </a:r>
            <a:endParaRPr lang="en-US" sz="3200" dirty="0" smtClean="0"/>
          </a:p>
        </p:txBody>
      </p:sp>
      <p:sp>
        <p:nvSpPr>
          <p:cNvPr id="21507" name="Rectangle 3"/>
          <p:cNvSpPr>
            <a:spLocks noGrp="1" noChangeArrowheads="1"/>
          </p:cNvSpPr>
          <p:nvPr>
            <p:ph type="body" idx="1"/>
          </p:nvPr>
        </p:nvSpPr>
        <p:spPr>
          <a:xfrm>
            <a:off x="457200" y="1524000"/>
            <a:ext cx="8229600" cy="4525963"/>
          </a:xfrm>
        </p:spPr>
        <p:txBody>
          <a:bodyPr/>
          <a:lstStyle/>
          <a:p>
            <a:pPr eaLnBrk="1" hangingPunct="1">
              <a:buFontTx/>
              <a:buNone/>
            </a:pPr>
            <a:r>
              <a:rPr lang="en-US" sz="2400" dirty="0" err="1" smtClean="0"/>
              <a:t>PyMOL</a:t>
            </a:r>
            <a:r>
              <a:rPr lang="en-US" sz="2400" dirty="0" smtClean="0"/>
              <a:t> session file reader</a:t>
            </a:r>
          </a:p>
        </p:txBody>
      </p:sp>
      <p:pic>
        <p:nvPicPr>
          <p:cNvPr id="2" name="Picture 1"/>
          <p:cNvPicPr>
            <a:picLocks noChangeAspect="1"/>
          </p:cNvPicPr>
          <p:nvPr/>
        </p:nvPicPr>
        <p:blipFill>
          <a:blip r:embed="rId2"/>
          <a:stretch>
            <a:fillRect/>
          </a:stretch>
        </p:blipFill>
        <p:spPr>
          <a:xfrm>
            <a:off x="146304" y="2057399"/>
            <a:ext cx="8921496" cy="3819977"/>
          </a:xfrm>
          <a:prstGeom prst="rect">
            <a:avLst/>
          </a:prstGeom>
        </p:spPr>
      </p:pic>
      <p:sp>
        <p:nvSpPr>
          <p:cNvPr id="3" name="TextBox 2"/>
          <p:cNvSpPr txBox="1"/>
          <p:nvPr/>
        </p:nvSpPr>
        <p:spPr>
          <a:xfrm>
            <a:off x="914400" y="6400800"/>
            <a:ext cx="6464142" cy="369332"/>
          </a:xfrm>
          <a:prstGeom prst="rect">
            <a:avLst/>
          </a:prstGeom>
          <a:noFill/>
        </p:spPr>
        <p:txBody>
          <a:bodyPr wrap="none" rtlCol="0">
            <a:spAutoFit/>
          </a:bodyPr>
          <a:lstStyle/>
          <a:p>
            <a:r>
              <a:rPr lang="en-US" dirty="0" err="1" smtClean="0"/>
              <a:t>Jaim</a:t>
            </a:r>
            <a:r>
              <a:rPr lang="en-US" dirty="0" smtClean="0"/>
              <a:t> </a:t>
            </a:r>
            <a:r>
              <a:rPr lang="en-US" dirty="0" err="1" smtClean="0"/>
              <a:t>Prilusky</a:t>
            </a:r>
            <a:r>
              <a:rPr lang="en-US" dirty="0" smtClean="0"/>
              <a:t>   http</a:t>
            </a:r>
            <a:r>
              <a:rPr lang="en-US" dirty="0"/>
              <a:t>://ispcsrv.weizmann.ac.il/a2jmolb/browse</a:t>
            </a:r>
          </a:p>
        </p:txBody>
      </p:sp>
    </p:spTree>
    <p:extLst>
      <p:ext uri="{BB962C8B-B14F-4D97-AF65-F5344CB8AC3E}">
        <p14:creationId xmlns:p14="http://schemas.microsoft.com/office/powerpoint/2010/main" val="31389717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p:txBody>
          <a:bodyPr/>
          <a:lstStyle/>
          <a:p>
            <a:endParaRPr lang="es-ES" smtClean="0"/>
          </a:p>
        </p:txBody>
      </p:sp>
      <p:sp>
        <p:nvSpPr>
          <p:cNvPr id="5123" name="Content Placeholder 2"/>
          <p:cNvSpPr>
            <a:spLocks noGrp="1"/>
          </p:cNvSpPr>
          <p:nvPr>
            <p:ph idx="1"/>
          </p:nvPr>
        </p:nvSpPr>
        <p:spPr/>
        <p:txBody>
          <a:bodyPr/>
          <a:lstStyle/>
          <a:p>
            <a:pPr marL="0" indent="0">
              <a:buFontTx/>
              <a:buNone/>
            </a:pPr>
            <a:endParaRPr lang="es-ES" smtClean="0"/>
          </a:p>
        </p:txBody>
      </p:sp>
      <p:pic>
        <p:nvPicPr>
          <p:cNvPr id="512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381000"/>
            <a:ext cx="6438900" cy="3933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3581400"/>
            <a:ext cx="4152900" cy="3114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00575" y="4633913"/>
            <a:ext cx="3333750" cy="200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7"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38800" y="2971800"/>
            <a:ext cx="3036888" cy="153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128" name="TextBox 1"/>
          <p:cNvSpPr txBox="1">
            <a:spLocks noChangeArrowheads="1"/>
          </p:cNvSpPr>
          <p:nvPr/>
        </p:nvSpPr>
        <p:spPr bwMode="auto">
          <a:xfrm>
            <a:off x="6781800" y="762000"/>
            <a:ext cx="2133600"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spTree>
    <p:extLst>
      <p:ext uri="{BB962C8B-B14F-4D97-AF65-F5344CB8AC3E}">
        <p14:creationId xmlns:p14="http://schemas.microsoft.com/office/powerpoint/2010/main" val="33041033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98561"/>
            <a:ext cx="9144000" cy="5867400"/>
          </a:xfrm>
        </p:spPr>
        <p:txBody>
          <a:bodyPr/>
          <a:lstStyle/>
          <a:p>
            <a:pPr marL="0" indent="0">
              <a:buNone/>
            </a:pPr>
            <a:endParaRPr lang="en-US" sz="2800" dirty="0" smtClean="0">
              <a:solidFill>
                <a:srgbClr val="000000"/>
              </a:solidFill>
              <a:cs typeface="Times New Roman" pitchFamily="18" charset="0"/>
            </a:endParaRPr>
          </a:p>
          <a:p>
            <a:pPr marL="400050" lvl="1" indent="0">
              <a:buNone/>
              <a:defRPr/>
            </a:pPr>
            <a:r>
              <a:rPr lang="en-US" sz="1800" dirty="0" smtClean="0"/>
              <a:t>During the summer of 2012 it became apparent that Java applets were no longer suitable for general web use. </a:t>
            </a:r>
            <a:endParaRPr lang="en-US" sz="1800" dirty="0"/>
          </a:p>
          <a:p>
            <a:pPr marL="400050" lvl="1" indent="0">
              <a:buNone/>
              <a:defRPr/>
            </a:pPr>
            <a:endParaRPr lang="en-US" sz="1800" dirty="0" smtClean="0"/>
          </a:p>
          <a:p>
            <a:pPr marL="400050" lvl="1" indent="0">
              <a:buNone/>
              <a:defRPr/>
            </a:pPr>
            <a:r>
              <a:rPr lang="en-US" sz="1800" dirty="0" smtClean="0"/>
              <a:t>Most </a:t>
            </a:r>
            <a:r>
              <a:rPr lang="en-US" sz="1800" dirty="0"/>
              <a:t>notably, a series of security concerns surrounding Java applets during the fall and early winter of 2012 resulted in an announcement on Jan. 10, 2013, by the U.S. Department of Homeland Security with this suggestion:</a:t>
            </a:r>
          </a:p>
          <a:p>
            <a:pPr eaLnBrk="1" hangingPunct="1">
              <a:defRPr/>
            </a:pPr>
            <a:endParaRPr lang="en-US" sz="1800" dirty="0"/>
          </a:p>
          <a:p>
            <a:pPr lvl="1">
              <a:defRPr/>
            </a:pPr>
            <a:r>
              <a:rPr lang="en-US" sz="1800" b="1" i="1" dirty="0"/>
              <a:t>Disable Java in web browsers</a:t>
            </a:r>
            <a:endParaRPr lang="en-US" sz="1800" i="1" dirty="0"/>
          </a:p>
          <a:p>
            <a:pPr lvl="1">
              <a:defRPr/>
            </a:pPr>
            <a:r>
              <a:rPr lang="en-US" sz="1800" i="1" dirty="0" smtClean="0"/>
              <a:t>This </a:t>
            </a:r>
            <a:r>
              <a:rPr lang="en-US" sz="1800" i="1" dirty="0"/>
              <a:t>and previous Java vulnerabilities have been widely targeted by attackers, and new Java vulnerabilities are likely to be discovered. To defend against this and future Java vulnerabilities, </a:t>
            </a:r>
            <a:r>
              <a:rPr lang="en-US" sz="1800" b="1" i="1" dirty="0"/>
              <a:t>consider disabling Java in web browsers until adequate updates are available</a:t>
            </a:r>
            <a:r>
              <a:rPr lang="en-US" sz="1800" i="1" dirty="0"/>
              <a:t>. As with any software, unnecessary features should be disabled or removed as appropriate for your environment.</a:t>
            </a:r>
          </a:p>
          <a:p>
            <a:pPr marL="0" indent="0">
              <a:buNone/>
            </a:pPr>
            <a:endParaRPr lang="en-US" sz="2800" dirty="0" smtClean="0">
              <a:solidFill>
                <a:srgbClr val="000000"/>
              </a:solidFill>
              <a:cs typeface="Times New Roman" pitchFamily="18" charset="0"/>
            </a:endParaRPr>
          </a:p>
        </p:txBody>
      </p:sp>
      <p:sp>
        <p:nvSpPr>
          <p:cNvPr id="5" name="Rectangle 2"/>
          <p:cNvSpPr txBox="1">
            <a:spLocks noChangeArrowheads="1"/>
          </p:cNvSpPr>
          <p:nvPr/>
        </p:nvSpPr>
        <p:spPr bwMode="auto">
          <a:xfrm>
            <a:off x="609600" y="4270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US" sz="3200" kern="0" dirty="0" smtClean="0"/>
              <a:t>The Problem – Java Availability</a:t>
            </a:r>
          </a:p>
        </p:txBody>
      </p:sp>
    </p:spTree>
    <p:extLst>
      <p:ext uri="{BB962C8B-B14F-4D97-AF65-F5344CB8AC3E}">
        <p14:creationId xmlns:p14="http://schemas.microsoft.com/office/powerpoint/2010/main" val="24129519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sz="3200" dirty="0" smtClean="0"/>
              <a:t>The Solution -- </a:t>
            </a:r>
            <a:r>
              <a:rPr lang="en-US" sz="3200" dirty="0" err="1" smtClean="0"/>
              <a:t>J</a:t>
            </a:r>
            <a:r>
              <a:rPr lang="en-US" sz="3200" b="1" i="1" dirty="0" err="1" smtClean="0"/>
              <a:t>S</a:t>
            </a:r>
            <a:r>
              <a:rPr lang="en-US" sz="3200" dirty="0" err="1" smtClean="0"/>
              <a:t>mol</a:t>
            </a:r>
            <a:endParaRPr lang="en-US" sz="3200" dirty="0" smtClean="0"/>
          </a:p>
        </p:txBody>
      </p:sp>
      <p:sp>
        <p:nvSpPr>
          <p:cNvPr id="39939" name="Rectangle 3"/>
          <p:cNvSpPr>
            <a:spLocks noGrp="1" noChangeArrowheads="1"/>
          </p:cNvSpPr>
          <p:nvPr>
            <p:ph type="body" idx="1"/>
          </p:nvPr>
        </p:nvSpPr>
        <p:spPr>
          <a:xfrm>
            <a:off x="457200" y="1259741"/>
            <a:ext cx="2717800" cy="4525963"/>
          </a:xfrm>
        </p:spPr>
        <p:txBody>
          <a:bodyPr/>
          <a:lstStyle/>
          <a:p>
            <a:pPr eaLnBrk="1" hangingPunct="1">
              <a:buFontTx/>
              <a:buNone/>
            </a:pPr>
            <a:r>
              <a:rPr lang="en-US" sz="2400" dirty="0"/>
              <a:t>U</a:t>
            </a:r>
            <a:r>
              <a:rPr lang="en-US" sz="2400" dirty="0" smtClean="0"/>
              <a:t>ses jQuery</a:t>
            </a:r>
          </a:p>
          <a:p>
            <a:pPr eaLnBrk="1" hangingPunct="1">
              <a:buFontTx/>
              <a:buNone/>
            </a:pPr>
            <a:r>
              <a:rPr lang="en-US" sz="2400" dirty="0" smtClean="0"/>
              <a:t>Works with JSME</a:t>
            </a:r>
          </a:p>
          <a:p>
            <a:pPr eaLnBrk="1" hangingPunct="1">
              <a:buFontTx/>
              <a:buNone/>
            </a:pPr>
            <a:r>
              <a:rPr lang="en-US" sz="2400" dirty="0" smtClean="0"/>
              <a:t>Rendering identical to the Java version</a:t>
            </a:r>
          </a:p>
          <a:p>
            <a:pPr eaLnBrk="1" hangingPunct="1">
              <a:buFontTx/>
              <a:buNone/>
            </a:pPr>
            <a:r>
              <a:rPr lang="en-US" sz="2400" dirty="0" err="1" smtClean="0"/>
              <a:t>WebGL</a:t>
            </a:r>
            <a:r>
              <a:rPr lang="en-US" sz="2400" dirty="0" smtClean="0"/>
              <a:t> capability unnecessary</a:t>
            </a:r>
          </a:p>
          <a:p>
            <a:pPr eaLnBrk="1" hangingPunct="1">
              <a:buFontTx/>
              <a:buNone/>
            </a:pPr>
            <a:r>
              <a:rPr lang="en-US" sz="2400" dirty="0" smtClean="0"/>
              <a:t>Works on iPad, iPhone</a:t>
            </a:r>
          </a:p>
          <a:p>
            <a:pPr eaLnBrk="1" hangingPunct="1">
              <a:buFontTx/>
              <a:buNone/>
            </a:pPr>
            <a:r>
              <a:rPr lang="en-US" sz="2400" dirty="0" smtClean="0"/>
              <a:t>Allows all work still in Java; 2-min compile to JS</a:t>
            </a:r>
          </a:p>
          <a:p>
            <a:pPr eaLnBrk="1" hangingPunct="1">
              <a:buFontTx/>
              <a:buNone/>
            </a:pPr>
            <a:endParaRPr lang="en-US" sz="2400" dirty="0"/>
          </a:p>
          <a:p>
            <a:pPr eaLnBrk="1" hangingPunct="1">
              <a:buFontTx/>
              <a:buNone/>
            </a:pPr>
            <a:endParaRPr lang="en-US" sz="2400" dirty="0" smtClean="0"/>
          </a:p>
          <a:p>
            <a:pPr eaLnBrk="1" hangingPunct="1">
              <a:buFontTx/>
              <a:buNone/>
            </a:pPr>
            <a:endParaRPr lang="en-US" sz="2400" dirty="0" smtClean="0"/>
          </a:p>
        </p:txBody>
      </p:sp>
      <p:sp>
        <p:nvSpPr>
          <p:cNvPr id="39940" name="AutoShape 2" descr="https://mail-attachment.googleusercontent.com/attachment/u/0/?ui=2&amp;ik=4bc859a0a9&amp;view=att&amp;th=13a643bd86d45210&amp;attid=0.1&amp;disp=inline&amp;safe=1&amp;zw&amp;saduie=AG9B_P9kZkvObv3qATJo6PNtBhML&amp;sadet=1350301426223&amp;sads=8bwjjexU8YfGE3HRqwCtfzXW0JI"/>
          <p:cNvSpPr>
            <a:spLocks noChangeAspect="1" noChangeArrowheads="1"/>
          </p:cNvSpPr>
          <p:nvPr/>
        </p:nvSpPr>
        <p:spPr bwMode="auto">
          <a:xfrm>
            <a:off x="155575" y="-2773363"/>
            <a:ext cx="8686800" cy="5791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p>
        </p:txBody>
      </p:sp>
      <p:sp>
        <p:nvSpPr>
          <p:cNvPr id="39941" name="AutoShape 4" descr="https://mail-attachment.googleusercontent.com/attachment/u/0/?ui=2&amp;ik=4bc859a0a9&amp;view=att&amp;th=13a643bd86d45210&amp;attid=0.1&amp;disp=inline&amp;safe=1&amp;zw&amp;saduie=AG9B_P9kZkvObv3qATJo6PNtBhML&amp;sadet=1350301426223&amp;sads=8bwjjexU8YfGE3HRqwCtfzXW0JI"/>
          <p:cNvSpPr>
            <a:spLocks noChangeAspect="1" noChangeArrowheads="1"/>
          </p:cNvSpPr>
          <p:nvPr/>
        </p:nvSpPr>
        <p:spPr bwMode="auto">
          <a:xfrm>
            <a:off x="307975" y="-2620963"/>
            <a:ext cx="8686800" cy="5791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p>
        </p:txBody>
      </p:sp>
      <p:sp>
        <p:nvSpPr>
          <p:cNvPr id="39942" name="TextBox 4"/>
          <p:cNvSpPr txBox="1">
            <a:spLocks noChangeArrowheads="1"/>
          </p:cNvSpPr>
          <p:nvPr/>
        </p:nvSpPr>
        <p:spPr bwMode="auto">
          <a:xfrm>
            <a:off x="3733800" y="6324600"/>
            <a:ext cx="52886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dirty="0"/>
              <a:t>http://</a:t>
            </a:r>
            <a:r>
              <a:rPr lang="en-US" dirty="0" smtClean="0"/>
              <a:t>chemapps.stolaf.edu/jmol/jsmol/simple2.htm</a:t>
            </a:r>
            <a:endParaRPr lang="en-US" dirty="0"/>
          </a:p>
        </p:txBody>
      </p:sp>
      <p:pic>
        <p:nvPicPr>
          <p:cNvPr id="3994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7400" y="1277938"/>
            <a:ext cx="5667375" cy="4297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9986587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433" y="914400"/>
            <a:ext cx="9144000" cy="5638800"/>
          </a:xfrm>
        </p:spPr>
        <p:txBody>
          <a:bodyPr/>
          <a:lstStyle/>
          <a:p>
            <a:pPr algn="l"/>
            <a:endParaRPr lang="en-US" sz="2400" dirty="0" smtClean="0"/>
          </a:p>
          <a:p>
            <a:pPr algn="l"/>
            <a:r>
              <a:rPr lang="en-US" sz="2400" dirty="0"/>
              <a:t>	</a:t>
            </a:r>
            <a:r>
              <a:rPr lang="en-US" sz="2400" dirty="0" smtClean="0"/>
              <a:t>written by Bob Lancashire (U. West Indies, Mona)</a:t>
            </a:r>
          </a:p>
          <a:p>
            <a:pPr algn="l"/>
            <a:r>
              <a:rPr lang="en-US" sz="2400" dirty="0" smtClean="0"/>
              <a:t>	released in 2006</a:t>
            </a:r>
            <a:endParaRPr lang="en-US" sz="2400" dirty="0"/>
          </a:p>
          <a:p>
            <a:pPr algn="l"/>
            <a:r>
              <a:rPr lang="en-US" sz="2400" dirty="0" smtClean="0"/>
              <a:t>	handles several file types, particularly JCAMP-DX format</a:t>
            </a:r>
            <a:endParaRPr lang="en-US" sz="2400" dirty="0"/>
          </a:p>
          <a:p>
            <a:pPr algn="l"/>
            <a:r>
              <a:rPr lang="en-US" sz="2400" dirty="0" smtClean="0"/>
              <a:t>	IR/Raman, 1D/2D-NMR, GC, MS, GC/MS, UV/VIS</a:t>
            </a:r>
          </a:p>
          <a:p>
            <a:pPr algn="l"/>
            <a:endParaRPr lang="en-US" sz="2400" dirty="0"/>
          </a:p>
          <a:p>
            <a:pPr algn="l"/>
            <a:r>
              <a:rPr lang="en-US" sz="2400" dirty="0" smtClean="0"/>
              <a:t>	folded into </a:t>
            </a:r>
            <a:r>
              <a:rPr lang="en-US" sz="2400" dirty="0" err="1" smtClean="0"/>
              <a:t>Jmol</a:t>
            </a:r>
            <a:r>
              <a:rPr lang="en-US" sz="2400" dirty="0" smtClean="0"/>
              <a:t> in 2012</a:t>
            </a:r>
          </a:p>
          <a:p>
            <a:pPr algn="l"/>
            <a:endParaRPr lang="en-US" sz="2400" dirty="0" smtClean="0"/>
          </a:p>
          <a:p>
            <a:pPr algn="l"/>
            <a:endParaRPr lang="en-US" sz="2400" dirty="0" smtClean="0"/>
          </a:p>
        </p:txBody>
      </p:sp>
      <p:sp>
        <p:nvSpPr>
          <p:cNvPr id="4" name="Title 1"/>
          <p:cNvSpPr txBox="1">
            <a:spLocks/>
          </p:cNvSpPr>
          <p:nvPr/>
        </p:nvSpPr>
        <p:spPr bwMode="auto">
          <a:xfrm>
            <a:off x="0" y="1"/>
            <a:ext cx="9144000" cy="761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3200" b="1" dirty="0" err="1" smtClean="0">
                <a:latin typeface="Times New Roman" pitchFamily="18" charset="0"/>
                <a:cs typeface="Times New Roman" pitchFamily="18" charset="0"/>
              </a:rPr>
              <a:t>JSpecView</a:t>
            </a:r>
            <a:endParaRPr lang="en-JM" sz="3200" dirty="0">
              <a:latin typeface="Times New Roman" pitchFamily="18" charset="0"/>
              <a:cs typeface="Times New Roman" pitchFamily="18" charset="0"/>
            </a:endParaRPr>
          </a:p>
        </p:txBody>
      </p:sp>
      <p:pic>
        <p:nvPicPr>
          <p:cNvPr id="2" name="Picture 1"/>
          <p:cNvPicPr>
            <a:picLocks noChangeAspect="1"/>
          </p:cNvPicPr>
          <p:nvPr/>
        </p:nvPicPr>
        <p:blipFill>
          <a:blip r:embed="rId2"/>
          <a:stretch>
            <a:fillRect/>
          </a:stretch>
        </p:blipFill>
        <p:spPr>
          <a:xfrm>
            <a:off x="4543567" y="3276600"/>
            <a:ext cx="4010025" cy="3124200"/>
          </a:xfrm>
          <a:prstGeom prst="rect">
            <a:avLst/>
          </a:prstGeom>
        </p:spPr>
      </p:pic>
    </p:spTree>
    <p:extLst>
      <p:ext uri="{BB962C8B-B14F-4D97-AF65-F5344CB8AC3E}">
        <p14:creationId xmlns:p14="http://schemas.microsoft.com/office/powerpoint/2010/main" val="377873556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bwMode="auto">
          <a:xfrm>
            <a:off x="0" y="1"/>
            <a:ext cx="9144000" cy="761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3200" b="1" dirty="0" err="1" smtClean="0">
                <a:latin typeface="Times New Roman" pitchFamily="18" charset="0"/>
                <a:cs typeface="Times New Roman" pitchFamily="18" charset="0"/>
              </a:rPr>
              <a:t>Jmol</a:t>
            </a:r>
            <a:r>
              <a:rPr lang="en-JM" sz="3200" b="1" dirty="0" smtClean="0">
                <a:latin typeface="Times New Roman" pitchFamily="18" charset="0"/>
                <a:cs typeface="Times New Roman" pitchFamily="18" charset="0"/>
              </a:rPr>
              <a:t>/</a:t>
            </a:r>
            <a:r>
              <a:rPr lang="en-JM" sz="3200" b="1" dirty="0" err="1" smtClean="0">
                <a:latin typeface="Times New Roman" pitchFamily="18" charset="0"/>
                <a:cs typeface="Times New Roman" pitchFamily="18" charset="0"/>
              </a:rPr>
              <a:t>JSpecView</a:t>
            </a:r>
            <a:r>
              <a:rPr lang="en-JM" sz="3200" b="1" dirty="0" smtClean="0">
                <a:latin typeface="Times New Roman" pitchFamily="18" charset="0"/>
                <a:cs typeface="Times New Roman" pitchFamily="18" charset="0"/>
              </a:rPr>
              <a:t> – Java Application</a:t>
            </a:r>
            <a:endParaRPr lang="en-JM" sz="3200" dirty="0">
              <a:latin typeface="Times New Roman" pitchFamily="18" charset="0"/>
              <a:cs typeface="Times New Roman"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1999"/>
            <a:ext cx="9144000" cy="5968503"/>
          </a:xfrm>
          <a:prstGeom prst="rect">
            <a:avLst/>
          </a:prstGeom>
        </p:spPr>
      </p:pic>
      <p:sp>
        <p:nvSpPr>
          <p:cNvPr id="6" name="Oval 5"/>
          <p:cNvSpPr/>
          <p:nvPr/>
        </p:nvSpPr>
        <p:spPr>
          <a:xfrm>
            <a:off x="1219200" y="2209800"/>
            <a:ext cx="1752600" cy="457200"/>
          </a:xfrm>
          <a:prstGeom prst="ellipse">
            <a:avLst/>
          </a:prstGeom>
          <a:solidFill>
            <a:schemeClr val="accent1">
              <a:alpha val="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JM"/>
          </a:p>
        </p:txBody>
      </p:sp>
      <p:sp>
        <p:nvSpPr>
          <p:cNvPr id="7" name="TextBox 6"/>
          <p:cNvSpPr txBox="1"/>
          <p:nvPr/>
        </p:nvSpPr>
        <p:spPr>
          <a:xfrm>
            <a:off x="26158" y="3111787"/>
            <a:ext cx="7898642" cy="523220"/>
          </a:xfrm>
          <a:prstGeom prst="rect">
            <a:avLst/>
          </a:prstGeom>
          <a:noFill/>
        </p:spPr>
        <p:txBody>
          <a:bodyPr wrap="square" rtlCol="0">
            <a:spAutoFit/>
          </a:bodyPr>
          <a:lstStyle/>
          <a:p>
            <a:r>
              <a:rPr lang="en-JM" sz="2800" dirty="0" smtClean="0">
                <a:solidFill>
                  <a:schemeClr val="bg1"/>
                </a:solidFill>
              </a:rPr>
              <a:t>New JSpecView option under Jmol Tools menu</a:t>
            </a:r>
            <a:endParaRPr lang="en-JM" sz="2800" dirty="0">
              <a:solidFill>
                <a:schemeClr val="bg1"/>
              </a:solidFill>
            </a:endParaRPr>
          </a:p>
        </p:txBody>
      </p:sp>
    </p:spTree>
    <p:extLst>
      <p:ext uri="{BB962C8B-B14F-4D97-AF65-F5344CB8AC3E}">
        <p14:creationId xmlns:p14="http://schemas.microsoft.com/office/powerpoint/2010/main" val="102767323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09600"/>
            <a:ext cx="9144000" cy="6122144"/>
          </a:xfrm>
          <a:prstGeom prst="rect">
            <a:avLst/>
          </a:prstGeom>
        </p:spPr>
      </p:pic>
      <p:sp>
        <p:nvSpPr>
          <p:cNvPr id="5" name="Title 1"/>
          <p:cNvSpPr>
            <a:spLocks noGrp="1"/>
          </p:cNvSpPr>
          <p:nvPr>
            <p:ph type="title"/>
          </p:nvPr>
        </p:nvSpPr>
        <p:spPr>
          <a:xfrm>
            <a:off x="55984" y="0"/>
            <a:ext cx="9088015" cy="685800"/>
          </a:xfrm>
        </p:spPr>
        <p:txBody>
          <a:bodyPr/>
          <a:lstStyle/>
          <a:p>
            <a:r>
              <a:rPr lang="en-JM" sz="2400" b="1" dirty="0" smtClean="0">
                <a:solidFill>
                  <a:srgbClr val="000000"/>
                </a:solidFill>
              </a:rPr>
              <a:t>Jmol Application showing JSpecView as a tool - IR</a:t>
            </a:r>
            <a:endParaRPr lang="en-JM" dirty="0"/>
          </a:p>
        </p:txBody>
      </p:sp>
      <p:sp>
        <p:nvSpPr>
          <p:cNvPr id="3" name="Oval 2"/>
          <p:cNvSpPr/>
          <p:nvPr/>
        </p:nvSpPr>
        <p:spPr>
          <a:xfrm>
            <a:off x="1485900" y="780197"/>
            <a:ext cx="381000" cy="228600"/>
          </a:xfrm>
          <a:prstGeom prst="ellipse">
            <a:avLst/>
          </a:prstGeom>
          <a:solidFill>
            <a:schemeClr val="accent1">
              <a:alpha val="26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JM"/>
          </a:p>
        </p:txBody>
      </p:sp>
      <p:cxnSp>
        <p:nvCxnSpPr>
          <p:cNvPr id="7" name="Straight Arrow Connector 6"/>
          <p:cNvCxnSpPr>
            <a:stCxn id="4" idx="1"/>
          </p:cNvCxnSpPr>
          <p:nvPr/>
        </p:nvCxnSpPr>
        <p:spPr>
          <a:xfrm flipH="1">
            <a:off x="3200400" y="4714965"/>
            <a:ext cx="800100" cy="84763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a:off x="1485900" y="4343400"/>
            <a:ext cx="2514600" cy="371564"/>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5791200" y="2209800"/>
            <a:ext cx="914400" cy="161945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4000500" y="4114800"/>
            <a:ext cx="2628900" cy="1200329"/>
          </a:xfrm>
          <a:prstGeom prst="rect">
            <a:avLst/>
          </a:prstGeom>
          <a:noFill/>
        </p:spPr>
        <p:txBody>
          <a:bodyPr wrap="square" rtlCol="0">
            <a:spAutoFit/>
          </a:bodyPr>
          <a:lstStyle/>
          <a:p>
            <a:r>
              <a:rPr lang="en-JM" dirty="0" smtClean="0"/>
              <a:t>Selecting an annotated peak will load an IR vibrational mode display in Jmol</a:t>
            </a:r>
            <a:endParaRPr lang="en-JM" dirty="0"/>
          </a:p>
        </p:txBody>
      </p:sp>
    </p:spTree>
    <p:extLst>
      <p:ext uri="{BB962C8B-B14F-4D97-AF65-F5344CB8AC3E}">
        <p14:creationId xmlns:p14="http://schemas.microsoft.com/office/powerpoint/2010/main" val="40362003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Applets for IR and Raman</a:t>
            </a:r>
            <a:endParaRPr lang="en-JM"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33400"/>
            <a:ext cx="9143999" cy="6263506"/>
          </a:xfrm>
          <a:prstGeom prst="rect">
            <a:avLst/>
          </a:prstGeom>
        </p:spPr>
      </p:pic>
      <p:sp>
        <p:nvSpPr>
          <p:cNvPr id="6" name="Rounded Rectangle 5"/>
          <p:cNvSpPr/>
          <p:nvPr/>
        </p:nvSpPr>
        <p:spPr>
          <a:xfrm>
            <a:off x="4599991" y="1143000"/>
            <a:ext cx="3020009" cy="1066800"/>
          </a:xfrm>
          <a:prstGeom prst="roundRect">
            <a:avLst/>
          </a:prstGeom>
          <a:solidFill>
            <a:schemeClr val="accent1">
              <a:alpha val="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JM"/>
          </a:p>
        </p:txBody>
      </p:sp>
      <p:cxnSp>
        <p:nvCxnSpPr>
          <p:cNvPr id="8" name="Straight Arrow Connector 7"/>
          <p:cNvCxnSpPr/>
          <p:nvPr/>
        </p:nvCxnSpPr>
        <p:spPr>
          <a:xfrm flipH="1" flipV="1">
            <a:off x="4114800" y="1905000"/>
            <a:ext cx="1219200" cy="24384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415373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09600"/>
            <a:ext cx="9144000" cy="6226961"/>
          </a:xfrm>
          <a:prstGeom prst="rect">
            <a:avLst/>
          </a:prstGeom>
        </p:spPr>
      </p:pic>
      <p:sp>
        <p:nvSpPr>
          <p:cNvPr id="3" name="Oval 2"/>
          <p:cNvSpPr/>
          <p:nvPr/>
        </p:nvSpPr>
        <p:spPr>
          <a:xfrm>
            <a:off x="7391400" y="1825388"/>
            <a:ext cx="304800" cy="228600"/>
          </a:xfrm>
          <a:prstGeom prst="ellipse">
            <a:avLst/>
          </a:prstGeom>
          <a:solidFill>
            <a:schemeClr val="accent1">
              <a:alpha val="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JM"/>
          </a:p>
        </p:txBody>
      </p:sp>
      <p:cxnSp>
        <p:nvCxnSpPr>
          <p:cNvPr id="5" name="Straight Arrow Connector 4"/>
          <p:cNvCxnSpPr/>
          <p:nvPr/>
        </p:nvCxnSpPr>
        <p:spPr>
          <a:xfrm flipV="1">
            <a:off x="1600200" y="2667000"/>
            <a:ext cx="3962400" cy="36576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V="1">
            <a:off x="4038600" y="4876800"/>
            <a:ext cx="1600200" cy="15240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6"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Applets for GCMS</a:t>
            </a:r>
            <a:endParaRPr lang="en-JM" dirty="0"/>
          </a:p>
        </p:txBody>
      </p:sp>
    </p:spTree>
    <p:extLst>
      <p:ext uri="{BB962C8B-B14F-4D97-AF65-F5344CB8AC3E}">
        <p14:creationId xmlns:p14="http://schemas.microsoft.com/office/powerpoint/2010/main" val="102818759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Applets for UV/Vis</a:t>
            </a:r>
            <a:endParaRPr lang="en-JM"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33399"/>
            <a:ext cx="9144000" cy="6272393"/>
          </a:xfrm>
          <a:prstGeom prst="rect">
            <a:avLst/>
          </a:prstGeom>
        </p:spPr>
      </p:pic>
      <p:cxnSp>
        <p:nvCxnSpPr>
          <p:cNvPr id="6" name="Straight Arrow Connector 5"/>
          <p:cNvCxnSpPr/>
          <p:nvPr/>
        </p:nvCxnSpPr>
        <p:spPr>
          <a:xfrm flipV="1">
            <a:off x="5715000" y="3276600"/>
            <a:ext cx="1828800" cy="22098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V="1">
            <a:off x="5715000" y="3669595"/>
            <a:ext cx="2743200" cy="181680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685800" y="2286000"/>
            <a:ext cx="1447800" cy="16764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3352800" y="5334000"/>
            <a:ext cx="685800" cy="457200"/>
          </a:xfrm>
          <a:prstGeom prst="ellipse">
            <a:avLst/>
          </a:prstGeom>
          <a:solidFill>
            <a:schemeClr val="accent1">
              <a:alpha val="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JM"/>
          </a:p>
        </p:txBody>
      </p:sp>
      <p:sp>
        <p:nvSpPr>
          <p:cNvPr id="9" name="TextBox 8"/>
          <p:cNvSpPr txBox="1"/>
          <p:nvPr/>
        </p:nvSpPr>
        <p:spPr>
          <a:xfrm>
            <a:off x="37531" y="6564868"/>
            <a:ext cx="248786" cy="369332"/>
          </a:xfrm>
          <a:prstGeom prst="rect">
            <a:avLst/>
          </a:prstGeom>
          <a:noFill/>
        </p:spPr>
        <p:txBody>
          <a:bodyPr wrap="none" rtlCol="0">
            <a:spAutoFit/>
          </a:bodyPr>
          <a:lstStyle/>
          <a:p>
            <a:r>
              <a:rPr lang="en-US" dirty="0" smtClean="0"/>
              <a:t>.</a:t>
            </a:r>
            <a:endParaRPr lang="en-US" dirty="0"/>
          </a:p>
        </p:txBody>
      </p:sp>
    </p:spTree>
    <p:extLst>
      <p:ext uri="{BB962C8B-B14F-4D97-AF65-F5344CB8AC3E}">
        <p14:creationId xmlns:p14="http://schemas.microsoft.com/office/powerpoint/2010/main" val="155203083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14400"/>
            <a:ext cx="9144000" cy="5722598"/>
          </a:xfrm>
          <a:prstGeom prst="rect">
            <a:avLst/>
          </a:prstGeom>
        </p:spPr>
      </p:pic>
      <p:sp>
        <p:nvSpPr>
          <p:cNvPr id="3" name="Title 1"/>
          <p:cNvSpPr txBox="1">
            <a:spLocks/>
          </p:cNvSpPr>
          <p:nvPr/>
        </p:nvSpPr>
        <p:spPr>
          <a:xfrm>
            <a:off x="55984" y="0"/>
            <a:ext cx="9088015" cy="8382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JSpecView</a:t>
            </a:r>
            <a:r>
              <a:rPr lang="en-JM" sz="2400" b="1" dirty="0" smtClean="0">
                <a:solidFill>
                  <a:srgbClr val="000000"/>
                </a:solidFill>
              </a:rPr>
              <a:t> Front-End for St. Olaf NMR Facility</a:t>
            </a:r>
            <a:endParaRPr lang="en-JM" dirty="0"/>
          </a:p>
        </p:txBody>
      </p:sp>
    </p:spTree>
    <p:extLst>
      <p:ext uri="{BB962C8B-B14F-4D97-AF65-F5344CB8AC3E}">
        <p14:creationId xmlns:p14="http://schemas.microsoft.com/office/powerpoint/2010/main" val="26998052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38200"/>
            <a:ext cx="9144000" cy="5768788"/>
          </a:xfrm>
          <a:prstGeom prst="rect">
            <a:avLst/>
          </a:prstGeom>
        </p:spPr>
      </p:pic>
      <p:sp>
        <p:nvSpPr>
          <p:cNvPr id="3" name="Title 1"/>
          <p:cNvSpPr txBox="1">
            <a:spLocks/>
          </p:cNvSpPr>
          <p:nvPr/>
        </p:nvSpPr>
        <p:spPr>
          <a:xfrm>
            <a:off x="31845"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JSpecView</a:t>
            </a:r>
            <a:r>
              <a:rPr lang="en-JM" sz="2400" b="1" dirty="0" smtClean="0">
                <a:solidFill>
                  <a:srgbClr val="000000"/>
                </a:solidFill>
              </a:rPr>
              <a:t> </a:t>
            </a:r>
            <a:r>
              <a:rPr lang="en-JM" sz="2400" b="1" dirty="0" smtClean="0"/>
              <a:t>– PDF Output</a:t>
            </a:r>
            <a:endParaRPr lang="en-JM" sz="2400" b="1" dirty="0" smtClean="0">
              <a:solidFill>
                <a:srgbClr val="000000"/>
              </a:solidFill>
            </a:endParaRPr>
          </a:p>
        </p:txBody>
      </p:sp>
    </p:spTree>
    <p:extLst>
      <p:ext uri="{BB962C8B-B14F-4D97-AF65-F5344CB8AC3E}">
        <p14:creationId xmlns:p14="http://schemas.microsoft.com/office/powerpoint/2010/main" val="41225987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98561"/>
            <a:ext cx="9144000" cy="5867400"/>
          </a:xfrm>
        </p:spPr>
        <p:txBody>
          <a:bodyPr/>
          <a:lstStyle/>
          <a:p>
            <a:pPr marL="0" indent="0">
              <a:buNone/>
            </a:pPr>
            <a:endParaRPr lang="en-US" sz="2800" dirty="0" smtClean="0">
              <a:solidFill>
                <a:srgbClr val="000000"/>
              </a:solidFill>
              <a:cs typeface="Times New Roman" pitchFamily="18" charset="0"/>
            </a:endParaRPr>
          </a:p>
          <a:p>
            <a:pPr marL="0" indent="0">
              <a:buNone/>
            </a:pPr>
            <a:r>
              <a:rPr lang="en-US" sz="2800" dirty="0" smtClean="0">
                <a:solidFill>
                  <a:srgbClr val="000000"/>
                </a:solidFill>
                <a:cs typeface="Times New Roman" pitchFamily="18" charset="0"/>
              </a:rPr>
              <a:t>	Quick overview</a:t>
            </a:r>
          </a:p>
          <a:p>
            <a:pPr marL="0" indent="0">
              <a:buNone/>
            </a:pPr>
            <a:endParaRPr lang="en-US" sz="2800" dirty="0">
              <a:solidFill>
                <a:srgbClr val="000000"/>
              </a:solidFill>
              <a:cs typeface="Times New Roman" pitchFamily="18" charset="0"/>
            </a:endParaRPr>
          </a:p>
          <a:p>
            <a:pPr marL="0" indent="0">
              <a:buNone/>
            </a:pPr>
            <a:r>
              <a:rPr lang="en-US" sz="2800" dirty="0" smtClean="0">
                <a:solidFill>
                  <a:srgbClr val="000000"/>
                </a:solidFill>
                <a:cs typeface="Times New Roman" pitchFamily="18" charset="0"/>
              </a:rPr>
              <a:t>	The overall goal</a:t>
            </a:r>
          </a:p>
          <a:p>
            <a:pPr marL="0" indent="0">
              <a:buNone/>
            </a:pPr>
            <a:endParaRPr lang="en-US" sz="2800" dirty="0">
              <a:solidFill>
                <a:srgbClr val="000000"/>
              </a:solidFill>
              <a:cs typeface="Times New Roman" pitchFamily="18" charset="0"/>
            </a:endParaRPr>
          </a:p>
          <a:p>
            <a:pPr marL="0" indent="0">
              <a:buNone/>
            </a:pPr>
            <a:r>
              <a:rPr lang="en-US" sz="2800" dirty="0" smtClean="0">
                <a:solidFill>
                  <a:srgbClr val="000000"/>
                </a:solidFill>
                <a:cs typeface="Times New Roman" pitchFamily="18" charset="0"/>
              </a:rPr>
              <a:t>	Getting there</a:t>
            </a:r>
          </a:p>
          <a:p>
            <a:pPr marL="0" indent="0">
              <a:buNone/>
            </a:pPr>
            <a:endParaRPr lang="en-US" sz="2800" dirty="0">
              <a:solidFill>
                <a:srgbClr val="000000"/>
              </a:solidFill>
              <a:cs typeface="Times New Roman" pitchFamily="18" charset="0"/>
            </a:endParaRPr>
          </a:p>
          <a:p>
            <a:pPr marL="0" indent="0">
              <a:buNone/>
            </a:pPr>
            <a:r>
              <a:rPr lang="en-US" sz="2800" dirty="0" smtClean="0">
                <a:solidFill>
                  <a:srgbClr val="000000"/>
                </a:solidFill>
                <a:cs typeface="Times New Roman" pitchFamily="18" charset="0"/>
              </a:rPr>
              <a:t>	Work to do</a:t>
            </a:r>
          </a:p>
        </p:txBody>
      </p:sp>
      <p:sp>
        <p:nvSpPr>
          <p:cNvPr id="6" name="Title 1"/>
          <p:cNvSpPr>
            <a:spLocks noGrp="1"/>
          </p:cNvSpPr>
          <p:nvPr>
            <p:ph type="title"/>
          </p:nvPr>
        </p:nvSpPr>
        <p:spPr>
          <a:xfrm>
            <a:off x="0" y="15922"/>
            <a:ext cx="9144000" cy="898478"/>
          </a:xfrm>
        </p:spPr>
        <p:txBody>
          <a:bodyPr/>
          <a:lstStyle/>
          <a:p>
            <a:r>
              <a:rPr lang="en-US" sz="3200" b="1" kern="1200" dirty="0">
                <a:solidFill>
                  <a:srgbClr val="000000"/>
                </a:solidFill>
                <a:latin typeface="Times New Roman" pitchFamily="18" charset="0"/>
                <a:cs typeface="Times New Roman" pitchFamily="18" charset="0"/>
              </a:rPr>
              <a:t/>
            </a:r>
            <a:br>
              <a:rPr lang="en-US" sz="3200" b="1" kern="1200" dirty="0">
                <a:solidFill>
                  <a:srgbClr val="000000"/>
                </a:solidFill>
                <a:latin typeface="Times New Roman" pitchFamily="18" charset="0"/>
                <a:cs typeface="Times New Roman" pitchFamily="18" charset="0"/>
              </a:rPr>
            </a:br>
            <a:r>
              <a:rPr lang="en-US" sz="3200" b="1" dirty="0" smtClean="0">
                <a:solidFill>
                  <a:srgbClr val="000000"/>
                </a:solidFill>
                <a:latin typeface="Times New Roman" pitchFamily="18" charset="0"/>
                <a:cs typeface="Times New Roman" pitchFamily="18" charset="0"/>
              </a:rPr>
              <a:t>Outline of presentation</a:t>
            </a:r>
            <a:endParaRPr lang="en-JM" sz="3200" dirty="0">
              <a:latin typeface="Times New Roman" pitchFamily="18" charset="0"/>
              <a:cs typeface="Times New Roman" pitchFamily="18" charset="0"/>
            </a:endParaRPr>
          </a:p>
        </p:txBody>
      </p:sp>
    </p:spTree>
    <p:extLst>
      <p:ext uri="{BB962C8B-B14F-4D97-AF65-F5344CB8AC3E}">
        <p14:creationId xmlns:p14="http://schemas.microsoft.com/office/powerpoint/2010/main" val="23368574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JSpecView</a:t>
            </a:r>
            <a:r>
              <a:rPr lang="en-JM" sz="2400" b="1" dirty="0" smtClean="0">
                <a:solidFill>
                  <a:srgbClr val="000000"/>
                </a:solidFill>
              </a:rPr>
              <a:t>  2D NMR</a:t>
            </a:r>
            <a:endParaRPr lang="en-JM"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43803"/>
            <a:ext cx="9144000" cy="5757333"/>
          </a:xfrm>
          <a:prstGeom prst="rect">
            <a:avLst/>
          </a:prstGeom>
        </p:spPr>
      </p:pic>
    </p:spTree>
    <p:extLst>
      <p:ext uri="{BB962C8B-B14F-4D97-AF65-F5344CB8AC3E}">
        <p14:creationId xmlns:p14="http://schemas.microsoft.com/office/powerpoint/2010/main" val="19395432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6" name="Content Placeholder 1"/>
          <p:cNvSpPr>
            <a:spLocks noGrp="1"/>
          </p:cNvSpPr>
          <p:nvPr>
            <p:ph idx="1"/>
          </p:nvPr>
        </p:nvSpPr>
        <p:spPr/>
        <p:txBody>
          <a:bodyPr/>
          <a:lstStyle/>
          <a:p>
            <a:endParaRPr lang="en-US" smtClean="0"/>
          </a:p>
        </p:txBody>
      </p:sp>
      <p:pic>
        <p:nvPicPr>
          <p:cNvPr id="819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750" y="2133600"/>
            <a:ext cx="7524750" cy="3400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endParaRPr lang="en-US"/>
          </a:p>
        </p:txBody>
      </p:sp>
      <p:sp>
        <p:nvSpPr>
          <p:cNvPr id="7"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JSpecView</a:t>
            </a:r>
            <a:r>
              <a:rPr lang="en-JM" sz="2400" b="1" dirty="0" smtClean="0">
                <a:solidFill>
                  <a:srgbClr val="000000"/>
                </a:solidFill>
              </a:rPr>
              <a:t>  2D NMR</a:t>
            </a:r>
            <a:endParaRPr lang="en-JM" dirty="0"/>
          </a:p>
        </p:txBody>
      </p:sp>
    </p:spTree>
    <p:extLst>
      <p:ext uri="{BB962C8B-B14F-4D97-AF65-F5344CB8AC3E}">
        <p14:creationId xmlns:p14="http://schemas.microsoft.com/office/powerpoint/2010/main" val="296272024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Content Placeholder 1"/>
          <p:cNvSpPr>
            <a:spLocks noGrp="1"/>
          </p:cNvSpPr>
          <p:nvPr>
            <p:ph idx="1"/>
          </p:nvPr>
        </p:nvSpPr>
        <p:spPr/>
        <p:txBody>
          <a:bodyPr/>
          <a:lstStyle/>
          <a:p>
            <a:endParaRPr lang="en-US" smtClean="0"/>
          </a:p>
        </p:txBody>
      </p:sp>
      <p:pic>
        <p:nvPicPr>
          <p:cNvPr id="10245" name="Picture 5" descr="overlay1.png"/>
          <p:cNvPicPr>
            <a:picLocks noChangeAspect="1"/>
          </p:cNvPicPr>
          <p:nvPr/>
        </p:nvPicPr>
        <p:blipFill>
          <a:blip r:embed="rId3">
            <a:extLst>
              <a:ext uri="{28A0092B-C50C-407E-A947-70E740481C1C}">
                <a14:useLocalDpi xmlns:a14="http://schemas.microsoft.com/office/drawing/2010/main" val="0"/>
              </a:ext>
            </a:extLst>
          </a:blip>
          <a:srcRect l="8438" t="14400" r="15750" b="36000"/>
          <a:stretch>
            <a:fillRect/>
          </a:stretch>
        </p:blipFill>
        <p:spPr bwMode="auto">
          <a:xfrm>
            <a:off x="533400" y="2266950"/>
            <a:ext cx="8062913" cy="329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endParaRPr lang="en-US"/>
          </a:p>
        </p:txBody>
      </p:sp>
      <p:sp>
        <p:nvSpPr>
          <p:cNvPr id="8"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JSpecView</a:t>
            </a:r>
            <a:r>
              <a:rPr lang="en-JM" sz="2400" b="1" dirty="0" smtClean="0">
                <a:solidFill>
                  <a:srgbClr val="000000"/>
                </a:solidFill>
              </a:rPr>
              <a:t> for Spectral Comparison</a:t>
            </a:r>
            <a:endParaRPr lang="en-JM" dirty="0"/>
          </a:p>
        </p:txBody>
      </p:sp>
    </p:spTree>
    <p:extLst>
      <p:ext uri="{BB962C8B-B14F-4D97-AF65-F5344CB8AC3E}">
        <p14:creationId xmlns:p14="http://schemas.microsoft.com/office/powerpoint/2010/main" val="2584062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Content Placeholder 1"/>
          <p:cNvSpPr>
            <a:spLocks noGrp="1"/>
          </p:cNvSpPr>
          <p:nvPr>
            <p:ph idx="1"/>
          </p:nvPr>
        </p:nvSpPr>
        <p:spPr/>
        <p:txBody>
          <a:bodyPr/>
          <a:lstStyle/>
          <a:p>
            <a:endParaRPr lang="en-US" smtClean="0"/>
          </a:p>
        </p:txBody>
      </p:sp>
      <p:pic>
        <p:nvPicPr>
          <p:cNvPr id="9221" name="Picture 5" descr="overlay2.png"/>
          <p:cNvPicPr>
            <a:picLocks noChangeAspect="1"/>
          </p:cNvPicPr>
          <p:nvPr/>
        </p:nvPicPr>
        <p:blipFill>
          <a:blip r:embed="rId3">
            <a:extLst>
              <a:ext uri="{28A0092B-C50C-407E-A947-70E740481C1C}">
                <a14:useLocalDpi xmlns:a14="http://schemas.microsoft.com/office/drawing/2010/main" val="0"/>
              </a:ext>
            </a:extLst>
          </a:blip>
          <a:srcRect l="14063" t="15300" r="10126" b="33299"/>
          <a:stretch>
            <a:fillRect/>
          </a:stretch>
        </p:blipFill>
        <p:spPr bwMode="auto">
          <a:xfrm>
            <a:off x="609600" y="2286000"/>
            <a:ext cx="7924800" cy="3357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endParaRPr lang="en-US" dirty="0"/>
          </a:p>
        </p:txBody>
      </p:sp>
      <p:sp>
        <p:nvSpPr>
          <p:cNvPr id="7"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JSpecView</a:t>
            </a:r>
            <a:r>
              <a:rPr lang="en-JM" sz="2400" b="1" dirty="0" smtClean="0">
                <a:solidFill>
                  <a:srgbClr val="000000"/>
                </a:solidFill>
              </a:rPr>
              <a:t> for Spectral Comparison</a:t>
            </a:r>
            <a:endParaRPr lang="en-JM" dirty="0"/>
          </a:p>
        </p:txBody>
      </p:sp>
      <p:sp>
        <p:nvSpPr>
          <p:cNvPr id="3" name="TextBox 2"/>
          <p:cNvSpPr txBox="1"/>
          <p:nvPr/>
        </p:nvSpPr>
        <p:spPr>
          <a:xfrm>
            <a:off x="5904544" y="6308725"/>
            <a:ext cx="2787943" cy="369332"/>
          </a:xfrm>
          <a:prstGeom prst="rect">
            <a:avLst/>
          </a:prstGeom>
          <a:noFill/>
        </p:spPr>
        <p:txBody>
          <a:bodyPr wrap="none" rtlCol="0">
            <a:spAutoFit/>
          </a:bodyPr>
          <a:lstStyle/>
          <a:p>
            <a:r>
              <a:rPr lang="en-US" dirty="0" smtClean="0"/>
              <a:t>… and, as of yesterday…</a:t>
            </a:r>
            <a:endParaRPr lang="en-US" dirty="0"/>
          </a:p>
        </p:txBody>
      </p:sp>
    </p:spTree>
    <p:extLst>
      <p:ext uri="{BB962C8B-B14F-4D97-AF65-F5344CB8AC3E}">
        <p14:creationId xmlns:p14="http://schemas.microsoft.com/office/powerpoint/2010/main" val="22918372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2400" b="1" kern="0" dirty="0"/>
              <a:t>l</a:t>
            </a:r>
            <a:r>
              <a:rPr lang="en-US" sz="2400" b="1" kern="0" dirty="0" smtClean="0"/>
              <a:t>oad $</a:t>
            </a:r>
            <a:r>
              <a:rPr lang="en-US" sz="2400" b="1" kern="0" dirty="0" err="1" smtClean="0"/>
              <a:t>tylenol</a:t>
            </a:r>
            <a:endParaRPr lang="en-US" sz="2400" b="1" kern="0" dirty="0" smtClean="0"/>
          </a:p>
          <a:p>
            <a:pPr>
              <a:buFontTx/>
              <a:buNone/>
            </a:pPr>
            <a:r>
              <a:rPr lang="en-US" sz="2400" kern="0" dirty="0" smtClean="0"/>
              <a:t>	</a:t>
            </a:r>
          </a:p>
        </p:txBody>
      </p:sp>
      <p:pic>
        <p:nvPicPr>
          <p:cNvPr id="3" name="Picture 2"/>
          <p:cNvPicPr>
            <a:picLocks noChangeAspect="1"/>
          </p:cNvPicPr>
          <p:nvPr/>
        </p:nvPicPr>
        <p:blipFill>
          <a:blip r:embed="rId2"/>
          <a:stretch>
            <a:fillRect/>
          </a:stretch>
        </p:blipFill>
        <p:spPr>
          <a:xfrm>
            <a:off x="2514600" y="2133600"/>
            <a:ext cx="6400800" cy="4611485"/>
          </a:xfrm>
          <a:prstGeom prst="rect">
            <a:avLst/>
          </a:prstGeom>
        </p:spPr>
      </p:pic>
    </p:spTree>
    <p:extLst>
      <p:ext uri="{BB962C8B-B14F-4D97-AF65-F5344CB8AC3E}">
        <p14:creationId xmlns:p14="http://schemas.microsoft.com/office/powerpoint/2010/main" val="6319019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2400" b="1" kern="0" dirty="0"/>
              <a:t>l</a:t>
            </a:r>
            <a:r>
              <a:rPr lang="en-US" sz="2400" b="1" kern="0" dirty="0" smtClean="0"/>
              <a:t>oad $</a:t>
            </a:r>
            <a:r>
              <a:rPr lang="en-US" sz="2400" b="1" kern="0" dirty="0" err="1" smtClean="0"/>
              <a:t>tylenol</a:t>
            </a:r>
            <a:endParaRPr lang="en-US" sz="2400" b="1" kern="0" dirty="0" smtClean="0"/>
          </a:p>
          <a:p>
            <a:pPr>
              <a:buFontTx/>
              <a:buNone/>
            </a:pPr>
            <a:r>
              <a:rPr lang="en-US" sz="2400" kern="0" dirty="0" smtClean="0"/>
              <a:t>	</a:t>
            </a:r>
          </a:p>
        </p:txBody>
      </p:sp>
      <p:pic>
        <p:nvPicPr>
          <p:cNvPr id="3" name="Picture 2"/>
          <p:cNvPicPr>
            <a:picLocks noChangeAspect="1"/>
          </p:cNvPicPr>
          <p:nvPr/>
        </p:nvPicPr>
        <p:blipFill>
          <a:blip r:embed="rId2"/>
          <a:stretch>
            <a:fillRect/>
          </a:stretch>
        </p:blipFill>
        <p:spPr>
          <a:xfrm>
            <a:off x="2514600" y="2133600"/>
            <a:ext cx="6400800" cy="4611485"/>
          </a:xfrm>
          <a:prstGeom prst="rect">
            <a:avLst/>
          </a:prstGeom>
        </p:spPr>
      </p:pic>
      <p:sp>
        <p:nvSpPr>
          <p:cNvPr id="2" name="TextBox 1"/>
          <p:cNvSpPr txBox="1"/>
          <p:nvPr/>
        </p:nvSpPr>
        <p:spPr>
          <a:xfrm>
            <a:off x="55984" y="2362200"/>
            <a:ext cx="2458616" cy="3416320"/>
          </a:xfrm>
          <a:prstGeom prst="rect">
            <a:avLst/>
          </a:prstGeom>
          <a:noFill/>
        </p:spPr>
        <p:txBody>
          <a:bodyPr wrap="square" rtlCol="0">
            <a:spAutoFit/>
          </a:bodyPr>
          <a:lstStyle/>
          <a:p>
            <a:r>
              <a:rPr lang="en-US" dirty="0" smtClean="0"/>
              <a:t>Utilizes the chemical identify resolver service at NCI/CADD</a:t>
            </a:r>
          </a:p>
          <a:p>
            <a:endParaRPr lang="en-US" dirty="0"/>
          </a:p>
          <a:p>
            <a:r>
              <a:rPr lang="en-US" sz="1600" dirty="0"/>
              <a:t>http://cactus.nci.nih.gov/ </a:t>
            </a:r>
            <a:endParaRPr lang="en-US" sz="1600" dirty="0" smtClean="0"/>
          </a:p>
          <a:p>
            <a:endParaRPr lang="en-US" sz="1600" dirty="0" smtClean="0"/>
          </a:p>
          <a:p>
            <a:r>
              <a:rPr lang="en-US" sz="1600" dirty="0" smtClean="0"/>
              <a:t>Implements CACTVS and OPSIN</a:t>
            </a:r>
          </a:p>
          <a:p>
            <a:endParaRPr lang="en-US" sz="1600" dirty="0"/>
          </a:p>
          <a:p>
            <a:r>
              <a:rPr lang="en-US" sz="1600" dirty="0" smtClean="0"/>
              <a:t>Accepts names, generic IUPAC nomenclature, SMILES, CAS numbers,</a:t>
            </a:r>
          </a:p>
          <a:p>
            <a:r>
              <a:rPr lang="en-US" sz="1600" dirty="0" err="1" smtClean="0"/>
              <a:t>InChI</a:t>
            </a:r>
            <a:r>
              <a:rPr lang="en-US" sz="1600" dirty="0" smtClean="0"/>
              <a:t>, etc. </a:t>
            </a:r>
            <a:endParaRPr lang="en-US" sz="1600" dirty="0"/>
          </a:p>
        </p:txBody>
      </p:sp>
    </p:spTree>
    <p:extLst>
      <p:ext uri="{BB962C8B-B14F-4D97-AF65-F5344CB8AC3E}">
        <p14:creationId xmlns:p14="http://schemas.microsoft.com/office/powerpoint/2010/main" val="381924810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2400" b="1" kern="0" dirty="0" smtClean="0"/>
              <a:t>load $</a:t>
            </a:r>
            <a:r>
              <a:rPr lang="en-US" sz="2400" b="1" kern="0" dirty="0" err="1"/>
              <a:t>t</a:t>
            </a:r>
            <a:r>
              <a:rPr lang="en-US" sz="2400" b="1" kern="0" dirty="0" err="1" smtClean="0"/>
              <a:t>ylenol</a:t>
            </a:r>
            <a:r>
              <a:rPr lang="en-US" sz="2400" b="1" kern="0" dirty="0" smtClean="0"/>
              <a:t>; show NMR</a:t>
            </a:r>
          </a:p>
          <a:p>
            <a:pPr>
              <a:buFontTx/>
              <a:buNone/>
            </a:pPr>
            <a:r>
              <a:rPr lang="en-US" sz="2400" kern="0" dirty="0" smtClean="0"/>
              <a:t>	</a:t>
            </a:r>
          </a:p>
        </p:txBody>
      </p:sp>
      <p:pic>
        <p:nvPicPr>
          <p:cNvPr id="2" name="Picture 1"/>
          <p:cNvPicPr>
            <a:picLocks noChangeAspect="1"/>
          </p:cNvPicPr>
          <p:nvPr/>
        </p:nvPicPr>
        <p:blipFill>
          <a:blip r:embed="rId2"/>
          <a:stretch>
            <a:fillRect/>
          </a:stretch>
        </p:blipFill>
        <p:spPr>
          <a:xfrm>
            <a:off x="2514600" y="2133600"/>
            <a:ext cx="6400800" cy="4581394"/>
          </a:xfrm>
          <a:prstGeom prst="rect">
            <a:avLst/>
          </a:prstGeom>
        </p:spPr>
      </p:pic>
    </p:spTree>
    <p:extLst>
      <p:ext uri="{BB962C8B-B14F-4D97-AF65-F5344CB8AC3E}">
        <p14:creationId xmlns:p14="http://schemas.microsoft.com/office/powerpoint/2010/main" val="390285882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2400" kern="0" dirty="0" smtClean="0"/>
              <a:t>	</a:t>
            </a:r>
          </a:p>
        </p:txBody>
      </p:sp>
      <p:pic>
        <p:nvPicPr>
          <p:cNvPr id="3" name="Picture 2"/>
          <p:cNvPicPr>
            <a:picLocks noChangeAspect="1"/>
          </p:cNvPicPr>
          <p:nvPr/>
        </p:nvPicPr>
        <p:blipFill>
          <a:blip r:embed="rId2"/>
          <a:stretch>
            <a:fillRect/>
          </a:stretch>
        </p:blipFill>
        <p:spPr>
          <a:xfrm>
            <a:off x="1447800" y="2085975"/>
            <a:ext cx="7600950" cy="4772025"/>
          </a:xfrm>
          <a:prstGeom prst="rect">
            <a:avLst/>
          </a:prstGeom>
        </p:spPr>
      </p:pic>
    </p:spTree>
    <p:extLst>
      <p:ext uri="{BB962C8B-B14F-4D97-AF65-F5344CB8AC3E}">
        <p14:creationId xmlns:p14="http://schemas.microsoft.com/office/powerpoint/2010/main" val="193005621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2400" kern="0" dirty="0" err="1" smtClean="0"/>
              <a:t>Jmol</a:t>
            </a:r>
            <a:r>
              <a:rPr lang="en-US" sz="2400" kern="0" dirty="0" smtClean="0"/>
              <a:t> can load 3D models based on chemical names</a:t>
            </a:r>
          </a:p>
          <a:p>
            <a:pPr>
              <a:buFontTx/>
              <a:buNone/>
            </a:pPr>
            <a:r>
              <a:rPr lang="en-US" sz="1800" kern="0" dirty="0" smtClean="0"/>
              <a:t> http://cactus.nci.nih.gov/chemical/structure/tylenol/file?format=sdf&amp;get3d=True </a:t>
            </a:r>
          </a:p>
          <a:p>
            <a:pPr>
              <a:buFontTx/>
              <a:buNone/>
            </a:pPr>
            <a:endParaRPr lang="en-US" sz="1800" kern="0" dirty="0"/>
          </a:p>
          <a:p>
            <a:pPr>
              <a:buNone/>
            </a:pPr>
            <a:r>
              <a:rPr lang="en-US" sz="2400" kern="0" dirty="0" err="1" smtClean="0"/>
              <a:t>Jmol</a:t>
            </a:r>
            <a:r>
              <a:rPr lang="en-US" sz="2400" kern="0" dirty="0" smtClean="0"/>
              <a:t> can also export MOL files</a:t>
            </a:r>
          </a:p>
          <a:p>
            <a:pPr>
              <a:buNone/>
            </a:pPr>
            <a:r>
              <a:rPr lang="en-US" sz="2400" kern="0" dirty="0"/>
              <a:t> </a:t>
            </a:r>
            <a:r>
              <a:rPr lang="en-US" sz="2400" kern="0" dirty="0" smtClean="0"/>
              <a:t> </a:t>
            </a:r>
            <a:r>
              <a:rPr lang="en-US" sz="2400" b="1" kern="0" dirty="0" smtClean="0"/>
              <a:t>write </a:t>
            </a:r>
            <a:r>
              <a:rPr lang="en-US" sz="2400" b="1" kern="0" dirty="0" err="1" smtClean="0"/>
              <a:t>tylenol.mol</a:t>
            </a:r>
            <a:endParaRPr lang="en-US" sz="2400" b="1" kern="0" dirty="0" smtClean="0"/>
          </a:p>
          <a:p>
            <a:pPr>
              <a:buNone/>
            </a:pPr>
            <a:endParaRPr lang="en-US" sz="2400" b="1" kern="0" dirty="0"/>
          </a:p>
          <a:p>
            <a:pPr>
              <a:buFontTx/>
              <a:buNone/>
            </a:pPr>
            <a:endParaRPr lang="en-US" sz="2400" kern="0" dirty="0" smtClean="0"/>
          </a:p>
          <a:p>
            <a:pPr>
              <a:buFontTx/>
              <a:buNone/>
            </a:pPr>
            <a:r>
              <a:rPr lang="en-US" sz="2400" kern="0" dirty="0" smtClean="0"/>
              <a:t>	</a:t>
            </a:r>
          </a:p>
        </p:txBody>
      </p:sp>
      <p:sp>
        <p:nvSpPr>
          <p:cNvPr id="6" name="Rectangle 5"/>
          <p:cNvSpPr/>
          <p:nvPr/>
        </p:nvSpPr>
        <p:spPr>
          <a:xfrm>
            <a:off x="1524000" y="3733800"/>
            <a:ext cx="6705600" cy="2492990"/>
          </a:xfrm>
          <a:prstGeom prst="rect">
            <a:avLst/>
          </a:prstGeom>
        </p:spPr>
        <p:txBody>
          <a:bodyPr wrap="square">
            <a:spAutoFit/>
          </a:bodyPr>
          <a:lstStyle/>
          <a:p>
            <a:pPr>
              <a:buFontTx/>
              <a:buNone/>
            </a:pPr>
            <a:r>
              <a:rPr lang="en-US" sz="1200" kern="0" dirty="0">
                <a:latin typeface="Courier New" panose="02070309020205020404" pitchFamily="49" charset="0"/>
                <a:cs typeface="Courier New" panose="02070309020205020404" pitchFamily="49" charset="0"/>
              </a:rPr>
              <a:t>	</a:t>
            </a:r>
            <a:r>
              <a:rPr lang="pt-BR" sz="1200" kern="0" dirty="0">
                <a:latin typeface="Courier New" panose="02070309020205020404" pitchFamily="49" charset="0"/>
                <a:cs typeface="Courier New" panose="02070309020205020404" pitchFamily="49" charset="0"/>
              </a:rPr>
              <a:t>C8H9NO2</a:t>
            </a:r>
          </a:p>
          <a:p>
            <a:pPr>
              <a:buFontTx/>
              <a:buNone/>
            </a:pPr>
            <a:r>
              <a:rPr lang="pt-BR" sz="1200" kern="0" dirty="0">
                <a:latin typeface="Courier New" panose="02070309020205020404" pitchFamily="49" charset="0"/>
                <a:cs typeface="Courier New" panose="02070309020205020404" pitchFamily="49" charset="0"/>
              </a:rPr>
              <a:t>APtclcactv08291319533D 0   0.00000     0.00000</a:t>
            </a:r>
          </a:p>
          <a:p>
            <a:pPr>
              <a:buFontTx/>
              <a:buNone/>
            </a:pPr>
            <a:r>
              <a:rPr lang="pt-BR" sz="1200" kern="0" dirty="0">
                <a:latin typeface="Courier New" panose="02070309020205020404" pitchFamily="49" charset="0"/>
                <a:cs typeface="Courier New" panose="02070309020205020404" pitchFamily="49" charset="0"/>
              </a:rPr>
              <a:t> </a:t>
            </a:r>
          </a:p>
          <a:p>
            <a:pPr>
              <a:buFontTx/>
              <a:buNone/>
            </a:pPr>
            <a:r>
              <a:rPr lang="pt-BR" sz="1200" kern="0" dirty="0">
                <a:latin typeface="Courier New" panose="02070309020205020404" pitchFamily="49" charset="0"/>
                <a:cs typeface="Courier New" panose="02070309020205020404" pitchFamily="49" charset="0"/>
              </a:rPr>
              <a:t> 20 20  0  0  0  0  0  0  0  0999 V2000</a:t>
            </a:r>
          </a:p>
          <a:p>
            <a:pPr>
              <a:buFontTx/>
              <a:buNone/>
            </a:pPr>
            <a:r>
              <a:rPr lang="pt-BR" sz="1200" kern="0" dirty="0">
                <a:latin typeface="Courier New" panose="02070309020205020404" pitchFamily="49" charset="0"/>
                <a:cs typeface="Courier New" panose="02070309020205020404" pitchFamily="49" charset="0"/>
              </a:rPr>
              <a:t>    0.2055    0.8303    0.3823 C   0  0  0  0  0  0  0  0  0  0  0  0</a:t>
            </a:r>
          </a:p>
          <a:p>
            <a:pPr>
              <a:buFontTx/>
              <a:buNone/>
            </a:pPr>
            <a:r>
              <a:rPr lang="pt-BR" sz="1200" kern="0" dirty="0">
                <a:latin typeface="Courier New" panose="02070309020205020404" pitchFamily="49" charset="0"/>
                <a:cs typeface="Courier New" panose="02070309020205020404" pitchFamily="49" charset="0"/>
              </a:rPr>
              <a:t>    0.6906   -1.4657   -0.1422 C   0  0  0  0  0  0  0  0  0  0  0  0</a:t>
            </a:r>
          </a:p>
          <a:p>
            <a:pPr>
              <a:buFontTx/>
              <a:buNone/>
            </a:pPr>
            <a:r>
              <a:rPr lang="pt-BR" sz="1200" kern="0" dirty="0">
                <a:latin typeface="Courier New" panose="02070309020205020404" pitchFamily="49" charset="0"/>
                <a:cs typeface="Courier New" panose="02070309020205020404" pitchFamily="49" charset="0"/>
              </a:rPr>
              <a:t>    1.5485    1.1359    0.2829 C   0  0  0  0  0  0  0  0  0  0  0  0</a:t>
            </a:r>
          </a:p>
          <a:p>
            <a:pPr>
              <a:buFontTx/>
              <a:buNone/>
            </a:pPr>
            <a:r>
              <a:rPr lang="pt-BR" sz="1200" kern="0" dirty="0">
                <a:latin typeface="Courier New" panose="02070309020205020404" pitchFamily="49" charset="0"/>
                <a:cs typeface="Courier New" panose="02070309020205020404" pitchFamily="49" charset="0"/>
              </a:rPr>
              <a:t>    2.0332   -1.1585   -0.2418 C   0  0  0  0  0  0  0  0  0  0  0  0</a:t>
            </a:r>
          </a:p>
          <a:p>
            <a:pPr>
              <a:buFontTx/>
              <a:buNone/>
            </a:pPr>
            <a:r>
              <a:rPr lang="pt-BR" sz="1200" kern="0" dirty="0">
                <a:latin typeface="Courier New" panose="02070309020205020404" pitchFamily="49" charset="0"/>
                <a:cs typeface="Courier New" panose="02070309020205020404" pitchFamily="49" charset="0"/>
              </a:rPr>
              <a:t>   -3.9799   -0.1617    0.1295 C   0  0  0  0  0  0  0  0  0  0  0  0</a:t>
            </a:r>
          </a:p>
          <a:p>
            <a:pPr>
              <a:buFontTx/>
              <a:buNone/>
            </a:pPr>
            <a:r>
              <a:rPr lang="pt-BR" sz="1200" kern="0" dirty="0">
                <a:latin typeface="Courier New" panose="02070309020205020404" pitchFamily="49" charset="0"/>
                <a:cs typeface="Courier New" panose="02070309020205020404" pitchFamily="49" charset="0"/>
              </a:rPr>
              <a:t>    4.2731    0.3568    0.7047 H   0  0  0  0  0  0  0  0  0  0  0  0</a:t>
            </a:r>
          </a:p>
          <a:p>
            <a:pPr>
              <a:buFontTx/>
              <a:buNone/>
            </a:pPr>
            <a:r>
              <a:rPr lang="pt-BR" sz="1200" kern="0" dirty="0">
                <a:latin typeface="Courier New" panose="02070309020205020404" pitchFamily="49" charset="0"/>
                <a:cs typeface="Courier New" panose="02070309020205020404" pitchFamily="49" charset="0"/>
              </a:rPr>
              <a:t>   -1.8656   -1.6522    0.6012 H   0  0  0  0  0  0  0  0  0  0  0  0</a:t>
            </a:r>
          </a:p>
          <a:p>
            <a:pPr>
              <a:buFontTx/>
              <a:buNone/>
            </a:pPr>
            <a:r>
              <a:rPr lang="pt-BR" sz="1200" kern="0" dirty="0">
                <a:latin typeface="Courier New" panose="02070309020205020404" pitchFamily="49" charset="0"/>
                <a:cs typeface="Courier New" panose="02070309020205020404" pitchFamily="49" charset="0"/>
              </a:rPr>
              <a:t>   -0.2273   -0.4718    0.1700 C   0  0  0  0  0  0  0  0  0  0  0  </a:t>
            </a:r>
            <a:r>
              <a:rPr lang="pt-BR" sz="1200" kern="0" dirty="0" smtClean="0">
                <a:latin typeface="Courier New" panose="02070309020205020404" pitchFamily="49" charset="0"/>
                <a:cs typeface="Courier New" panose="02070309020205020404" pitchFamily="49" charset="0"/>
              </a:rPr>
              <a:t>0</a:t>
            </a:r>
          </a:p>
          <a:p>
            <a:pPr>
              <a:buFontTx/>
              <a:buNone/>
            </a:pPr>
            <a:r>
              <a:rPr lang="pt-BR" sz="1200" b="1" kern="0" dirty="0" smtClean="0">
                <a:latin typeface="Courier New" panose="02070309020205020404" pitchFamily="49" charset="0"/>
                <a:cs typeface="Courier New" panose="02070309020205020404" pitchFamily="49" charset="0"/>
              </a:rPr>
              <a:t>...</a:t>
            </a:r>
            <a:endParaRPr lang="en-US" sz="1200" b="1" kern="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17874133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None/>
            </a:pPr>
            <a:r>
              <a:rPr lang="en-US" sz="2400" kern="0" dirty="0" smtClean="0"/>
              <a:t>…</a:t>
            </a:r>
            <a:r>
              <a:rPr lang="en-US" sz="2400" kern="0" dirty="0" err="1" smtClean="0"/>
              <a:t>Jmol</a:t>
            </a:r>
            <a:r>
              <a:rPr lang="en-US" sz="2400" kern="0" dirty="0" smtClean="0"/>
              <a:t> </a:t>
            </a:r>
            <a:r>
              <a:rPr lang="en-US" sz="2400" kern="0" dirty="0"/>
              <a:t>can also </a:t>
            </a:r>
            <a:r>
              <a:rPr lang="en-US" sz="2400" kern="0" dirty="0" smtClean="0"/>
              <a:t>translate JME/JSME drawings to 3D</a:t>
            </a:r>
          </a:p>
          <a:p>
            <a:pPr>
              <a:buFontTx/>
              <a:buNone/>
            </a:pPr>
            <a:r>
              <a:rPr lang="en-US" sz="2400" kern="0" dirty="0" smtClean="0"/>
              <a:t>	</a:t>
            </a:r>
          </a:p>
        </p:txBody>
      </p:sp>
      <p:pic>
        <p:nvPicPr>
          <p:cNvPr id="2" name="Picture 1"/>
          <p:cNvPicPr>
            <a:picLocks noChangeAspect="1"/>
          </p:cNvPicPr>
          <p:nvPr/>
        </p:nvPicPr>
        <p:blipFill>
          <a:blip r:embed="rId2"/>
          <a:stretch>
            <a:fillRect/>
          </a:stretch>
        </p:blipFill>
        <p:spPr>
          <a:xfrm>
            <a:off x="2575928" y="2287588"/>
            <a:ext cx="4048125" cy="4143375"/>
          </a:xfrm>
          <a:prstGeom prst="rect">
            <a:avLst/>
          </a:prstGeom>
        </p:spPr>
      </p:pic>
    </p:spTree>
    <p:extLst>
      <p:ext uri="{BB962C8B-B14F-4D97-AF65-F5344CB8AC3E}">
        <p14:creationId xmlns:p14="http://schemas.microsoft.com/office/powerpoint/2010/main" val="20159946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lang="en-US" sz="3200" dirty="0" smtClean="0"/>
              <a:t>General Introduction to </a:t>
            </a:r>
            <a:r>
              <a:rPr lang="en-US" sz="3200" dirty="0" err="1" smtClean="0"/>
              <a:t>Jmol</a:t>
            </a:r>
            <a:endParaRPr lang="en-US" sz="3200" dirty="0" smtClean="0"/>
          </a:p>
        </p:txBody>
      </p:sp>
      <p:sp>
        <p:nvSpPr>
          <p:cNvPr id="4099" name="Rectangle 3"/>
          <p:cNvSpPr>
            <a:spLocks noGrp="1" noChangeArrowheads="1"/>
          </p:cNvSpPr>
          <p:nvPr>
            <p:ph type="body" idx="1"/>
          </p:nvPr>
        </p:nvSpPr>
        <p:spPr>
          <a:xfrm>
            <a:off x="457200" y="1600200"/>
            <a:ext cx="5334000" cy="4525963"/>
          </a:xfrm>
        </p:spPr>
        <p:txBody>
          <a:bodyPr/>
          <a:lstStyle/>
          <a:p>
            <a:pPr eaLnBrk="1" hangingPunct="1">
              <a:buFontTx/>
              <a:buNone/>
            </a:pPr>
            <a:r>
              <a:rPr lang="en-US" sz="2400" smtClean="0"/>
              <a:t>Mission: The high-quality, real-time visualization of molecular structure, dynamics, and energetics.</a:t>
            </a:r>
          </a:p>
          <a:p>
            <a:pPr eaLnBrk="1" hangingPunct="1">
              <a:buFontTx/>
              <a:buNone/>
            </a:pPr>
            <a:endParaRPr lang="en-US" sz="2400" smtClean="0"/>
          </a:p>
          <a:p>
            <a:pPr eaLnBrk="1" hangingPunct="1">
              <a:buFontTx/>
              <a:buNone/>
            </a:pPr>
            <a:endParaRPr lang="en-US" sz="2400" smtClean="0"/>
          </a:p>
          <a:p>
            <a:pPr eaLnBrk="1" hangingPunct="1">
              <a:buFontTx/>
              <a:buNone/>
            </a:pPr>
            <a:r>
              <a:rPr lang="en-US" sz="2400" smtClean="0"/>
              <a:t>    open source Java</a:t>
            </a:r>
          </a:p>
          <a:p>
            <a:pPr eaLnBrk="1" hangingPunct="1">
              <a:buFontTx/>
              <a:buNone/>
            </a:pPr>
            <a:r>
              <a:rPr lang="en-US" sz="2400" smtClean="0"/>
              <a:t>    cross-disciplinary</a:t>
            </a:r>
          </a:p>
          <a:p>
            <a:pPr eaLnBrk="1" hangingPunct="1">
              <a:buFontTx/>
              <a:buNone/>
            </a:pPr>
            <a:r>
              <a:rPr lang="en-US" sz="2400" smtClean="0"/>
              <a:t>    development driven by user input</a:t>
            </a:r>
          </a:p>
          <a:p>
            <a:pPr eaLnBrk="1" hangingPunct="1">
              <a:buFontTx/>
              <a:buNone/>
            </a:pPr>
            <a:endParaRPr lang="en-US" sz="2400" smtClean="0"/>
          </a:p>
        </p:txBody>
      </p:sp>
      <p:pic>
        <p:nvPicPr>
          <p:cNvPr id="4100" name="Picture 6" descr="caffei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0425" y="1370013"/>
            <a:ext cx="2857500"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2465133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None/>
            </a:pPr>
            <a:r>
              <a:rPr lang="en-US" sz="2400" kern="0" dirty="0" smtClean="0"/>
              <a:t>…</a:t>
            </a:r>
            <a:r>
              <a:rPr lang="en-US" sz="2400" kern="0" dirty="0" err="1" smtClean="0"/>
              <a:t>Jmol</a:t>
            </a:r>
            <a:r>
              <a:rPr lang="en-US" sz="2400" kern="0" dirty="0" smtClean="0"/>
              <a:t> </a:t>
            </a:r>
            <a:r>
              <a:rPr lang="en-US" sz="2400" kern="0" dirty="0"/>
              <a:t>can also </a:t>
            </a:r>
            <a:r>
              <a:rPr lang="en-US" sz="2400" kern="0" dirty="0" smtClean="0"/>
              <a:t>translate JME/JSME drawings to 3D</a:t>
            </a:r>
          </a:p>
          <a:p>
            <a:pPr>
              <a:buFontTx/>
              <a:buNone/>
            </a:pPr>
            <a:r>
              <a:rPr lang="en-US" sz="2400" kern="0" dirty="0" smtClean="0"/>
              <a:t>	</a:t>
            </a:r>
          </a:p>
        </p:txBody>
      </p:sp>
      <p:pic>
        <p:nvPicPr>
          <p:cNvPr id="3" name="Picture 2"/>
          <p:cNvPicPr>
            <a:picLocks noChangeAspect="1"/>
          </p:cNvPicPr>
          <p:nvPr/>
        </p:nvPicPr>
        <p:blipFill>
          <a:blip r:embed="rId2"/>
          <a:stretch>
            <a:fillRect/>
          </a:stretch>
        </p:blipFill>
        <p:spPr>
          <a:xfrm>
            <a:off x="2619375" y="2286000"/>
            <a:ext cx="3933825" cy="4086225"/>
          </a:xfrm>
          <a:prstGeom prst="rect">
            <a:avLst/>
          </a:prstGeom>
        </p:spPr>
      </p:pic>
    </p:spTree>
    <p:extLst>
      <p:ext uri="{BB962C8B-B14F-4D97-AF65-F5344CB8AC3E}">
        <p14:creationId xmlns:p14="http://schemas.microsoft.com/office/powerpoint/2010/main" val="400841422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None/>
            </a:pPr>
            <a:r>
              <a:rPr lang="en-US" sz="2400" kern="0" dirty="0" smtClean="0"/>
              <a:t>… and then generate correlated 1H-NMR spectra</a:t>
            </a:r>
          </a:p>
          <a:p>
            <a:pPr>
              <a:buFontTx/>
              <a:buNone/>
            </a:pPr>
            <a:r>
              <a:rPr lang="en-US" sz="2400" kern="0" dirty="0" smtClean="0"/>
              <a:t>	</a:t>
            </a:r>
          </a:p>
        </p:txBody>
      </p:sp>
      <p:pic>
        <p:nvPicPr>
          <p:cNvPr id="6" name="Picture 5"/>
          <p:cNvPicPr>
            <a:picLocks noChangeAspect="1"/>
          </p:cNvPicPr>
          <p:nvPr/>
        </p:nvPicPr>
        <p:blipFill>
          <a:blip r:embed="rId2"/>
          <a:stretch>
            <a:fillRect/>
          </a:stretch>
        </p:blipFill>
        <p:spPr>
          <a:xfrm>
            <a:off x="771525" y="1981200"/>
            <a:ext cx="7600950" cy="4762500"/>
          </a:xfrm>
          <a:prstGeom prst="rect">
            <a:avLst/>
          </a:prstGeom>
        </p:spPr>
      </p:pic>
    </p:spTree>
    <p:extLst>
      <p:ext uri="{BB962C8B-B14F-4D97-AF65-F5344CB8AC3E}">
        <p14:creationId xmlns:p14="http://schemas.microsoft.com/office/powerpoint/2010/main" val="175010947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2400" kern="0" dirty="0" smtClean="0"/>
              <a:t>	</a:t>
            </a:r>
          </a:p>
        </p:txBody>
      </p:sp>
      <p:pic>
        <p:nvPicPr>
          <p:cNvPr id="8" name="Picture 7"/>
          <p:cNvPicPr>
            <a:picLocks noChangeAspect="1"/>
          </p:cNvPicPr>
          <p:nvPr/>
        </p:nvPicPr>
        <p:blipFill>
          <a:blip r:embed="rId2"/>
          <a:stretch>
            <a:fillRect/>
          </a:stretch>
        </p:blipFill>
        <p:spPr>
          <a:xfrm>
            <a:off x="632305" y="1947672"/>
            <a:ext cx="7935372" cy="4229100"/>
          </a:xfrm>
          <a:prstGeom prst="rect">
            <a:avLst/>
          </a:prstGeom>
        </p:spPr>
      </p:pic>
    </p:spTree>
    <p:extLst>
      <p:ext uri="{BB962C8B-B14F-4D97-AF65-F5344CB8AC3E}">
        <p14:creationId xmlns:p14="http://schemas.microsoft.com/office/powerpoint/2010/main" val="50150202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Jmol</a:t>
            </a:r>
            <a:r>
              <a:rPr lang="en-JM" sz="2400" b="1" dirty="0" smtClean="0">
                <a:solidFill>
                  <a:srgbClr val="000000"/>
                </a:solidFill>
              </a:rPr>
              <a:t>/</a:t>
            </a:r>
            <a:r>
              <a:rPr lang="en-JM" sz="2400" b="1" dirty="0" err="1" smtClean="0">
                <a:solidFill>
                  <a:srgbClr val="000000"/>
                </a:solidFill>
              </a:rPr>
              <a:t>JSpecView</a:t>
            </a:r>
            <a:r>
              <a:rPr lang="en-JM" sz="2400" b="1" dirty="0" smtClean="0">
                <a:solidFill>
                  <a:srgbClr val="000000"/>
                </a:solidFill>
              </a:rPr>
              <a:t>  Interface to EPFL:</a:t>
            </a:r>
          </a:p>
          <a:p>
            <a:r>
              <a:rPr lang="en-JM" sz="2400" b="1" dirty="0" smtClean="0">
                <a:solidFill>
                  <a:srgbClr val="000000"/>
                </a:solidFill>
              </a:rPr>
              <a:t>Easy Predicted NMR/Structure Correlation</a:t>
            </a:r>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2400" kern="0" dirty="0" smtClean="0"/>
              <a:t>	</a:t>
            </a:r>
          </a:p>
        </p:txBody>
      </p:sp>
      <p:pic>
        <p:nvPicPr>
          <p:cNvPr id="7" name="Picture 6"/>
          <p:cNvPicPr>
            <a:picLocks noChangeAspect="1"/>
          </p:cNvPicPr>
          <p:nvPr/>
        </p:nvPicPr>
        <p:blipFill>
          <a:blip r:embed="rId2"/>
          <a:stretch>
            <a:fillRect/>
          </a:stretch>
        </p:blipFill>
        <p:spPr>
          <a:xfrm>
            <a:off x="632305" y="1943100"/>
            <a:ext cx="7935372" cy="4229100"/>
          </a:xfrm>
          <a:prstGeom prst="rect">
            <a:avLst/>
          </a:prstGeom>
        </p:spPr>
      </p:pic>
    </p:spTree>
    <p:extLst>
      <p:ext uri="{BB962C8B-B14F-4D97-AF65-F5344CB8AC3E}">
        <p14:creationId xmlns:p14="http://schemas.microsoft.com/office/powerpoint/2010/main" val="143747468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smtClean="0">
                <a:solidFill>
                  <a:srgbClr val="000000"/>
                </a:solidFill>
              </a:rPr>
              <a:t>Predicted NMR/Structure Correlation</a:t>
            </a:r>
          </a:p>
          <a:p>
            <a:r>
              <a:rPr lang="en-JM" sz="2400" b="1" dirty="0" smtClean="0">
                <a:solidFill>
                  <a:srgbClr val="000000"/>
                </a:solidFill>
              </a:rPr>
              <a:t>Method Outline</a:t>
            </a:r>
          </a:p>
          <a:p>
            <a:endParaRPr lang="en-JM" sz="2400" b="1" dirty="0">
              <a:solidFill>
                <a:srgbClr val="000000"/>
              </a:solidFill>
            </a:endParaRPr>
          </a:p>
          <a:p>
            <a:endParaRPr lang="en-JM" dirty="0"/>
          </a:p>
        </p:txBody>
      </p:sp>
      <p:graphicFrame>
        <p:nvGraphicFramePr>
          <p:cNvPr id="2" name="Object 1"/>
          <p:cNvGraphicFramePr>
            <a:graphicFrameLocks noChangeAspect="1"/>
          </p:cNvGraphicFramePr>
          <p:nvPr>
            <p:extLst>
              <p:ext uri="{D42A27DB-BD31-4B8C-83A1-F6EECF244321}">
                <p14:modId xmlns:p14="http://schemas.microsoft.com/office/powerpoint/2010/main" val="1996438429"/>
              </p:ext>
            </p:extLst>
          </p:nvPr>
        </p:nvGraphicFramePr>
        <p:xfrm>
          <a:off x="2065547" y="1066800"/>
          <a:ext cx="5068887" cy="5394536"/>
        </p:xfrm>
        <a:graphic>
          <a:graphicData uri="http://schemas.openxmlformats.org/presentationml/2006/ole">
            <mc:AlternateContent xmlns:mc="http://schemas.openxmlformats.org/markup-compatibility/2006">
              <mc:Choice xmlns:v="urn:schemas-microsoft-com:vml" Requires="v">
                <p:oleObj spid="_x0000_s16403" name="CS ChemDraw Drawing" r:id="rId3" imgW="3582683" imgH="3813801" progId="ChemDraw.Document.6.0">
                  <p:embed/>
                </p:oleObj>
              </mc:Choice>
              <mc:Fallback>
                <p:oleObj name="CS ChemDraw Drawing" r:id="rId3" imgW="3582683" imgH="3813801" progId="ChemDraw.Document.6.0">
                  <p:embed/>
                  <p:pic>
                    <p:nvPicPr>
                      <p:cNvPr id="0" name=""/>
                      <p:cNvPicPr/>
                      <p:nvPr/>
                    </p:nvPicPr>
                    <p:blipFill>
                      <a:blip r:embed="rId4"/>
                      <a:stretch>
                        <a:fillRect/>
                      </a:stretch>
                    </p:blipFill>
                    <p:spPr>
                      <a:xfrm>
                        <a:off x="2065547" y="1066800"/>
                        <a:ext cx="5068887" cy="5394536"/>
                      </a:xfrm>
                      <a:prstGeom prst="rect">
                        <a:avLst/>
                      </a:prstGeom>
                    </p:spPr>
                  </p:pic>
                </p:oleObj>
              </mc:Fallback>
            </mc:AlternateContent>
          </a:graphicData>
        </a:graphic>
      </p:graphicFrame>
      <p:sp>
        <p:nvSpPr>
          <p:cNvPr id="4" name="TextBox 3"/>
          <p:cNvSpPr txBox="1"/>
          <p:nvPr/>
        </p:nvSpPr>
        <p:spPr>
          <a:xfrm>
            <a:off x="37531" y="6495492"/>
            <a:ext cx="248786" cy="369332"/>
          </a:xfrm>
          <a:prstGeom prst="rect">
            <a:avLst/>
          </a:prstGeom>
          <a:noFill/>
        </p:spPr>
        <p:txBody>
          <a:bodyPr wrap="none" rtlCol="0">
            <a:spAutoFit/>
          </a:bodyPr>
          <a:lstStyle/>
          <a:p>
            <a:r>
              <a:rPr lang="en-US" dirty="0" smtClean="0"/>
              <a:t>.</a:t>
            </a:r>
            <a:endParaRPr lang="en-US" dirty="0"/>
          </a:p>
        </p:txBody>
      </p:sp>
    </p:spTree>
    <p:extLst>
      <p:ext uri="{BB962C8B-B14F-4D97-AF65-F5344CB8AC3E}">
        <p14:creationId xmlns:p14="http://schemas.microsoft.com/office/powerpoint/2010/main" val="57336997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Jcamp</a:t>
            </a:r>
            <a:r>
              <a:rPr lang="en-JM" sz="2400" b="1" dirty="0" smtClean="0">
                <a:solidFill>
                  <a:srgbClr val="000000"/>
                </a:solidFill>
              </a:rPr>
              <a:t>-MOL Proposal</a:t>
            </a:r>
          </a:p>
          <a:p>
            <a:endParaRPr lang="en-JM" sz="2400" b="1" dirty="0">
              <a:solidFill>
                <a:srgbClr val="000000"/>
              </a:solidFill>
            </a:endParaRPr>
          </a:p>
          <a:p>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2400" kern="0" dirty="0" smtClean="0"/>
              <a:t>Single JCAMP file includes</a:t>
            </a:r>
          </a:p>
          <a:p>
            <a:pPr>
              <a:buFontTx/>
              <a:buNone/>
            </a:pPr>
            <a:r>
              <a:rPr lang="en-US" sz="2400" kern="0" dirty="0"/>
              <a:t>	</a:t>
            </a:r>
            <a:r>
              <a:rPr lang="en-US" sz="2400" kern="0" dirty="0" smtClean="0"/>
              <a:t>3D model structure</a:t>
            </a:r>
          </a:p>
          <a:p>
            <a:pPr>
              <a:buFontTx/>
              <a:buNone/>
            </a:pPr>
            <a:r>
              <a:rPr lang="en-US" sz="2400" kern="0" dirty="0"/>
              <a:t>	</a:t>
            </a:r>
            <a:r>
              <a:rPr lang="en-US" sz="2400" kern="0" dirty="0" smtClean="0"/>
              <a:t>Assignments</a:t>
            </a:r>
          </a:p>
          <a:p>
            <a:pPr>
              <a:buFontTx/>
              <a:buNone/>
            </a:pPr>
            <a:r>
              <a:rPr lang="en-US" sz="2400" kern="0" dirty="0"/>
              <a:t>	</a:t>
            </a:r>
            <a:r>
              <a:rPr lang="en-US" sz="2400" kern="0" dirty="0" smtClean="0"/>
              <a:t>Spectral data</a:t>
            </a:r>
          </a:p>
          <a:p>
            <a:pPr>
              <a:buFontTx/>
              <a:buNone/>
            </a:pPr>
            <a:endParaRPr lang="en-US" sz="2400" kern="0" dirty="0"/>
          </a:p>
          <a:p>
            <a:pPr>
              <a:buFontTx/>
              <a:buNone/>
            </a:pPr>
            <a:r>
              <a:rPr lang="en-US" sz="2400" kern="0" dirty="0" smtClean="0"/>
              <a:t>Used for communication between </a:t>
            </a:r>
            <a:r>
              <a:rPr lang="en-US" sz="2400" kern="0" dirty="0" err="1" smtClean="0"/>
              <a:t>Jmol</a:t>
            </a:r>
            <a:r>
              <a:rPr lang="en-US" sz="2400" kern="0" dirty="0" smtClean="0"/>
              <a:t> and </a:t>
            </a:r>
            <a:r>
              <a:rPr lang="en-US" sz="2400" kern="0" dirty="0" err="1" smtClean="0"/>
              <a:t>JSpecView</a:t>
            </a:r>
            <a:r>
              <a:rPr lang="en-US" sz="2400" kern="0" dirty="0" smtClean="0"/>
              <a:t>.</a:t>
            </a:r>
          </a:p>
          <a:p>
            <a:pPr>
              <a:buFontTx/>
              <a:buNone/>
            </a:pPr>
            <a:r>
              <a:rPr lang="en-US" sz="2400" kern="0" dirty="0" smtClean="0"/>
              <a:t>Allows any number of blocks of independent data of many types. </a:t>
            </a:r>
          </a:p>
          <a:p>
            <a:pPr>
              <a:buFontTx/>
              <a:buNone/>
            </a:pPr>
            <a:r>
              <a:rPr lang="en-US" sz="2400" kern="0" dirty="0"/>
              <a:t>	</a:t>
            </a:r>
            <a:endParaRPr lang="en-US" sz="2400" kern="0" dirty="0" smtClean="0"/>
          </a:p>
          <a:p>
            <a:pPr>
              <a:buFontTx/>
              <a:buNone/>
            </a:pPr>
            <a:r>
              <a:rPr lang="en-US" sz="2400" kern="0" dirty="0" smtClean="0"/>
              <a:t>	</a:t>
            </a:r>
          </a:p>
        </p:txBody>
      </p:sp>
    </p:spTree>
    <p:extLst>
      <p:ext uri="{BB962C8B-B14F-4D97-AF65-F5344CB8AC3E}">
        <p14:creationId xmlns:p14="http://schemas.microsoft.com/office/powerpoint/2010/main" val="94289892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Jcamp</a:t>
            </a:r>
            <a:r>
              <a:rPr lang="en-JM" sz="2400" b="1" dirty="0" smtClean="0">
                <a:solidFill>
                  <a:srgbClr val="000000"/>
                </a:solidFill>
              </a:rPr>
              <a:t>-MOL Proposal</a:t>
            </a:r>
          </a:p>
          <a:p>
            <a:endParaRPr lang="en-JM" sz="2400" b="1" dirty="0">
              <a:solidFill>
                <a:srgbClr val="000000"/>
              </a:solidFill>
            </a:endParaRPr>
          </a:p>
          <a:p>
            <a:endParaRPr lang="en-JM" dirty="0"/>
          </a:p>
        </p:txBody>
      </p:sp>
      <p:sp>
        <p:nvSpPr>
          <p:cNvPr id="4" name="Rectangle 3"/>
          <p:cNvSpPr txBox="1">
            <a:spLocks noChangeArrowheads="1"/>
          </p:cNvSpPr>
          <p:nvPr/>
        </p:nvSpPr>
        <p:spPr>
          <a:xfrm>
            <a:off x="457200" y="12954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1200" kern="0" dirty="0"/>
              <a:t>##TITLE= Compound file, contains several data records</a:t>
            </a:r>
          </a:p>
          <a:p>
            <a:pPr>
              <a:buFontTx/>
              <a:buNone/>
            </a:pPr>
            <a:r>
              <a:rPr lang="en-US" sz="1200" kern="0" dirty="0"/>
              <a:t>##JCAMP-DX= 5.0</a:t>
            </a:r>
          </a:p>
          <a:p>
            <a:pPr>
              <a:buFontTx/>
              <a:buNone/>
            </a:pPr>
            <a:r>
              <a:rPr lang="en-US" sz="1200" kern="0" dirty="0"/>
              <a:t>##DATA TYPE= LINK</a:t>
            </a:r>
          </a:p>
          <a:p>
            <a:pPr>
              <a:buFontTx/>
              <a:buNone/>
            </a:pPr>
            <a:r>
              <a:rPr lang="en-US" sz="1200" b="1" kern="0" dirty="0"/>
              <a:t>##BLOCKS=4</a:t>
            </a:r>
          </a:p>
          <a:p>
            <a:pPr>
              <a:buFontTx/>
              <a:buNone/>
            </a:pPr>
            <a:r>
              <a:rPr lang="en-US" sz="1200" kern="0" dirty="0"/>
              <a:t>##ORIGIN= Department of Chemistry, UWI, JAMAICA</a:t>
            </a:r>
          </a:p>
          <a:p>
            <a:pPr>
              <a:buFontTx/>
              <a:buNone/>
            </a:pPr>
            <a:r>
              <a:rPr lang="en-US" sz="1200" kern="0" dirty="0"/>
              <a:t>##OWNER= public domain</a:t>
            </a:r>
          </a:p>
          <a:p>
            <a:pPr>
              <a:buFontTx/>
              <a:buNone/>
            </a:pPr>
            <a:r>
              <a:rPr lang="en-US" sz="1200" kern="0" dirty="0"/>
              <a:t>	</a:t>
            </a:r>
            <a:endParaRPr lang="en-US" sz="1200" kern="0" dirty="0" smtClean="0"/>
          </a:p>
          <a:p>
            <a:pPr>
              <a:buFontTx/>
              <a:buNone/>
            </a:pPr>
            <a:r>
              <a:rPr lang="en-US" sz="1200" kern="0" dirty="0" smtClean="0"/>
              <a:t>	</a:t>
            </a:r>
          </a:p>
        </p:txBody>
      </p:sp>
      <p:sp>
        <p:nvSpPr>
          <p:cNvPr id="2" name="TextBox 1"/>
          <p:cNvSpPr txBox="1"/>
          <p:nvPr/>
        </p:nvSpPr>
        <p:spPr>
          <a:xfrm>
            <a:off x="4800600" y="1752600"/>
            <a:ext cx="3352800" cy="523220"/>
          </a:xfrm>
          <a:prstGeom prst="rect">
            <a:avLst/>
          </a:prstGeom>
          <a:noFill/>
        </p:spPr>
        <p:txBody>
          <a:bodyPr wrap="square" rtlCol="0">
            <a:spAutoFit/>
          </a:bodyPr>
          <a:lstStyle/>
          <a:p>
            <a:r>
              <a:rPr lang="en-US" sz="2800" b="1" dirty="0" smtClean="0"/>
              <a:t>header block</a:t>
            </a:r>
            <a:endParaRPr lang="en-US" sz="2800" b="1" dirty="0"/>
          </a:p>
        </p:txBody>
      </p:sp>
    </p:spTree>
    <p:extLst>
      <p:ext uri="{BB962C8B-B14F-4D97-AF65-F5344CB8AC3E}">
        <p14:creationId xmlns:p14="http://schemas.microsoft.com/office/powerpoint/2010/main" val="304679807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Jcamp</a:t>
            </a:r>
            <a:r>
              <a:rPr lang="en-JM" sz="2400" b="1" dirty="0" smtClean="0">
                <a:solidFill>
                  <a:srgbClr val="000000"/>
                </a:solidFill>
              </a:rPr>
              <a:t>-MOL Proposal</a:t>
            </a:r>
          </a:p>
          <a:p>
            <a:endParaRPr lang="en-JM" sz="2400" b="1" dirty="0">
              <a:solidFill>
                <a:srgbClr val="000000"/>
              </a:solidFill>
            </a:endParaRPr>
          </a:p>
          <a:p>
            <a:endParaRPr lang="en-JM" dirty="0"/>
          </a:p>
        </p:txBody>
      </p:sp>
      <p:sp>
        <p:nvSpPr>
          <p:cNvPr id="4" name="Rectangle 3"/>
          <p:cNvSpPr txBox="1">
            <a:spLocks noChangeArrowheads="1"/>
          </p:cNvSpPr>
          <p:nvPr/>
        </p:nvSpPr>
        <p:spPr>
          <a:xfrm>
            <a:off x="457200" y="9906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1200" kern="0" dirty="0"/>
              <a:t>##TITLE= Compound file, contains several data records</a:t>
            </a:r>
          </a:p>
          <a:p>
            <a:pPr>
              <a:buFontTx/>
              <a:buNone/>
            </a:pPr>
            <a:r>
              <a:rPr lang="en-US" sz="1200" kern="0" dirty="0"/>
              <a:t>##JCAMP-DX= 5.0</a:t>
            </a:r>
          </a:p>
          <a:p>
            <a:pPr>
              <a:buFontTx/>
              <a:buNone/>
            </a:pPr>
            <a:r>
              <a:rPr lang="en-US" sz="1200" kern="0" dirty="0"/>
              <a:t>##DATA TYPE= LINK</a:t>
            </a:r>
          </a:p>
          <a:p>
            <a:pPr>
              <a:buFontTx/>
              <a:buNone/>
            </a:pPr>
            <a:r>
              <a:rPr lang="en-US" sz="1200" b="1" kern="0" dirty="0"/>
              <a:t>##BLOCKS=4</a:t>
            </a:r>
          </a:p>
          <a:p>
            <a:pPr>
              <a:buFontTx/>
              <a:buNone/>
            </a:pPr>
            <a:r>
              <a:rPr lang="en-US" sz="1200" kern="0" dirty="0"/>
              <a:t>##ORIGIN= Department of Chemistry, UWI, JAMAICA</a:t>
            </a:r>
          </a:p>
          <a:p>
            <a:pPr>
              <a:buFontTx/>
              <a:buNone/>
            </a:pPr>
            <a:r>
              <a:rPr lang="en-US" sz="1200" kern="0" dirty="0"/>
              <a:t>##OWNER= public </a:t>
            </a:r>
            <a:r>
              <a:rPr lang="en-US" sz="1200" kern="0" dirty="0" smtClean="0"/>
              <a:t>domain</a:t>
            </a:r>
          </a:p>
          <a:p>
            <a:pPr>
              <a:buFontTx/>
              <a:buNone/>
            </a:pPr>
            <a:endParaRPr lang="en-US" sz="1200" kern="0" dirty="0"/>
          </a:p>
          <a:p>
            <a:pPr>
              <a:buFontTx/>
              <a:buNone/>
            </a:pPr>
            <a:r>
              <a:rPr lang="en-US" sz="1200" kern="0" dirty="0"/>
              <a:t>##TITLE= </a:t>
            </a:r>
            <a:r>
              <a:rPr lang="en-US" sz="1200" kern="0" dirty="0" err="1"/>
              <a:t>acetophenone</a:t>
            </a:r>
            <a:endParaRPr lang="en-US" sz="1200" kern="0" dirty="0"/>
          </a:p>
          <a:p>
            <a:pPr>
              <a:buFontTx/>
              <a:buNone/>
            </a:pPr>
            <a:r>
              <a:rPr lang="en-US" sz="1200" kern="0" dirty="0"/>
              <a:t>##JCAMP-DX= 4.24   $$ ISAS JCAMP-DX check program V1.1/a</a:t>
            </a:r>
          </a:p>
          <a:p>
            <a:pPr>
              <a:buFontTx/>
              <a:buNone/>
            </a:pPr>
            <a:r>
              <a:rPr lang="en-US" sz="1200" kern="0" dirty="0"/>
              <a:t>##DATA TYPE= INFRARED SPECTRUM</a:t>
            </a:r>
          </a:p>
          <a:p>
            <a:pPr>
              <a:buFontTx/>
              <a:buNone/>
            </a:pPr>
            <a:r>
              <a:rPr lang="en-US" sz="1200" kern="0" dirty="0"/>
              <a:t>##BLOCK_ID=1</a:t>
            </a:r>
          </a:p>
          <a:p>
            <a:pPr>
              <a:buFontTx/>
              <a:buNone/>
            </a:pPr>
            <a:r>
              <a:rPr lang="en-US" sz="1200" kern="0" dirty="0" smtClean="0"/>
              <a:t>…</a:t>
            </a:r>
          </a:p>
          <a:p>
            <a:pPr>
              <a:buFontTx/>
              <a:buNone/>
            </a:pPr>
            <a:r>
              <a:rPr lang="en-US" sz="1200" kern="0" dirty="0" smtClean="0"/>
              <a:t>##$</a:t>
            </a:r>
            <a:r>
              <a:rPr lang="en-US" sz="1200" kern="0" dirty="0"/>
              <a:t>MODELS=</a:t>
            </a:r>
          </a:p>
          <a:p>
            <a:pPr>
              <a:buFontTx/>
              <a:buNone/>
            </a:pPr>
            <a:r>
              <a:rPr lang="en-US" sz="1200" kern="0" dirty="0"/>
              <a:t>&lt;Models&gt;</a:t>
            </a:r>
          </a:p>
          <a:p>
            <a:pPr>
              <a:buFontTx/>
              <a:buNone/>
            </a:pPr>
            <a:r>
              <a:rPr lang="en-US" sz="1200" kern="0" dirty="0"/>
              <a:t> &lt;</a:t>
            </a:r>
            <a:r>
              <a:rPr lang="en-US" sz="1200" kern="0" dirty="0" err="1"/>
              <a:t>ModelData</a:t>
            </a:r>
            <a:r>
              <a:rPr lang="en-US" sz="1200" kern="0" dirty="0"/>
              <a:t> id="</a:t>
            </a:r>
            <a:r>
              <a:rPr lang="en-US" sz="1200" kern="0" dirty="0" err="1"/>
              <a:t>acetophenone</a:t>
            </a:r>
            <a:r>
              <a:rPr lang="en-US" sz="1200" kern="0" dirty="0"/>
              <a:t>" type="MOL"&gt;</a:t>
            </a:r>
          </a:p>
          <a:p>
            <a:pPr>
              <a:buFontTx/>
              <a:buNone/>
            </a:pPr>
            <a:r>
              <a:rPr lang="en-US" sz="1200" kern="0" dirty="0" err="1"/>
              <a:t>acetophenone</a:t>
            </a:r>
            <a:endParaRPr lang="en-US" sz="1200" kern="0" dirty="0"/>
          </a:p>
          <a:p>
            <a:pPr>
              <a:buFontTx/>
              <a:buNone/>
            </a:pPr>
            <a:r>
              <a:rPr lang="en-US" sz="1200" kern="0" dirty="0"/>
              <a:t>  </a:t>
            </a:r>
            <a:r>
              <a:rPr lang="en-US" sz="1200" kern="0" dirty="0" err="1"/>
              <a:t>DSViewer</a:t>
            </a:r>
            <a:r>
              <a:rPr lang="en-US" sz="1200" kern="0" dirty="0"/>
              <a:t>          3D                             </a:t>
            </a:r>
            <a:r>
              <a:rPr lang="en-US" sz="1200" kern="0" dirty="0" smtClean="0"/>
              <a:t>0</a:t>
            </a:r>
            <a:endParaRPr lang="en-US" sz="1200" kern="0" dirty="0"/>
          </a:p>
          <a:p>
            <a:pPr>
              <a:buFontTx/>
              <a:buNone/>
            </a:pPr>
            <a:r>
              <a:rPr lang="en-US" sz="1200" kern="0" dirty="0" smtClean="0"/>
              <a:t>…  </a:t>
            </a:r>
          </a:p>
          <a:p>
            <a:pPr>
              <a:buFontTx/>
              <a:buNone/>
            </a:pPr>
            <a:r>
              <a:rPr lang="en-US" sz="1200" kern="0" dirty="0" smtClean="0"/>
              <a:t>&lt;/</a:t>
            </a:r>
            <a:r>
              <a:rPr lang="en-US" sz="1200" kern="0" dirty="0" err="1"/>
              <a:t>ModelData</a:t>
            </a:r>
            <a:r>
              <a:rPr lang="en-US" sz="1200" kern="0" dirty="0"/>
              <a:t>&gt;</a:t>
            </a:r>
          </a:p>
          <a:p>
            <a:pPr>
              <a:buFontTx/>
              <a:buNone/>
            </a:pPr>
            <a:r>
              <a:rPr lang="en-US" sz="1200" kern="0" dirty="0" smtClean="0"/>
              <a:t>&lt;</a:t>
            </a:r>
            <a:r>
              <a:rPr lang="en-US" sz="1200" kern="0" dirty="0" err="1"/>
              <a:t>ModelData</a:t>
            </a:r>
            <a:r>
              <a:rPr lang="en-US" sz="1200" kern="0" dirty="0"/>
              <a:t> id="1" type="XYZVIB" </a:t>
            </a:r>
            <a:r>
              <a:rPr lang="en-US" sz="1200" kern="0" dirty="0" err="1"/>
              <a:t>baseModel</a:t>
            </a:r>
            <a:r>
              <a:rPr lang="en-US" sz="1200" kern="0" dirty="0"/>
              <a:t>="</a:t>
            </a:r>
            <a:r>
              <a:rPr lang="en-US" sz="1200" kern="0" dirty="0" err="1"/>
              <a:t>acetophenone</a:t>
            </a:r>
            <a:r>
              <a:rPr lang="en-US" sz="1200" kern="0" dirty="0"/>
              <a:t>" </a:t>
            </a:r>
            <a:r>
              <a:rPr lang="en-US" sz="1200" kern="0" dirty="0" err="1"/>
              <a:t>vibrationScale</a:t>
            </a:r>
            <a:r>
              <a:rPr lang="en-US" sz="1200" kern="0" dirty="0"/>
              <a:t>=".1</a:t>
            </a:r>
            <a:r>
              <a:rPr lang="en-US" sz="1200" kern="0" dirty="0" smtClean="0"/>
              <a:t>"&gt;</a:t>
            </a:r>
          </a:p>
          <a:p>
            <a:pPr>
              <a:buFontTx/>
              <a:buNone/>
            </a:pPr>
            <a:r>
              <a:rPr lang="en-US" sz="1200" kern="0" dirty="0"/>
              <a:t>17</a:t>
            </a:r>
          </a:p>
          <a:p>
            <a:pPr>
              <a:buFontTx/>
              <a:buNone/>
            </a:pPr>
            <a:r>
              <a:rPr lang="en-US" sz="1200" kern="0" dirty="0"/>
              <a:t>1  Energy: -1454.38826  </a:t>
            </a:r>
            <a:r>
              <a:rPr lang="en-US" sz="1200" kern="0" dirty="0" err="1"/>
              <a:t>Freq</a:t>
            </a:r>
            <a:r>
              <a:rPr lang="en-US" sz="1200" kern="0" dirty="0"/>
              <a:t>: 3199.35852</a:t>
            </a:r>
          </a:p>
          <a:p>
            <a:pPr>
              <a:buFontTx/>
              <a:buNone/>
            </a:pPr>
            <a:r>
              <a:rPr lang="en-US" sz="1200" kern="0" dirty="0"/>
              <a:t>C    -1.693100    0.007800    0.000000   -0.000980    0.000120    0.000000</a:t>
            </a:r>
          </a:p>
          <a:p>
            <a:pPr>
              <a:buFontTx/>
              <a:buNone/>
            </a:pPr>
            <a:r>
              <a:rPr lang="en-US" sz="1200" kern="0" dirty="0"/>
              <a:t> &lt;/</a:t>
            </a:r>
            <a:r>
              <a:rPr lang="en-US" sz="1200" kern="0" dirty="0" err="1"/>
              <a:t>ModelData</a:t>
            </a:r>
            <a:r>
              <a:rPr lang="en-US" sz="1200" kern="0" dirty="0"/>
              <a:t>&gt;</a:t>
            </a:r>
          </a:p>
          <a:p>
            <a:pPr>
              <a:buFontTx/>
              <a:buNone/>
            </a:pPr>
            <a:r>
              <a:rPr lang="en-US" sz="1200" kern="0" dirty="0"/>
              <a:t>&lt;/Models&gt;</a:t>
            </a:r>
          </a:p>
          <a:p>
            <a:pPr>
              <a:buFontTx/>
              <a:buNone/>
            </a:pPr>
            <a:r>
              <a:rPr lang="en-US" sz="1200" kern="0" dirty="0" smtClean="0"/>
              <a:t>…	</a:t>
            </a:r>
          </a:p>
        </p:txBody>
      </p:sp>
      <p:sp>
        <p:nvSpPr>
          <p:cNvPr id="2" name="TextBox 1"/>
          <p:cNvSpPr txBox="1"/>
          <p:nvPr/>
        </p:nvSpPr>
        <p:spPr>
          <a:xfrm>
            <a:off x="4800600" y="1752600"/>
            <a:ext cx="3352800" cy="523220"/>
          </a:xfrm>
          <a:prstGeom prst="rect">
            <a:avLst/>
          </a:prstGeom>
          <a:noFill/>
        </p:spPr>
        <p:txBody>
          <a:bodyPr wrap="square" rtlCol="0">
            <a:spAutoFit/>
          </a:bodyPr>
          <a:lstStyle/>
          <a:p>
            <a:r>
              <a:rPr lang="en-US" sz="2800" b="1" dirty="0" smtClean="0"/>
              <a:t>header block</a:t>
            </a:r>
            <a:endParaRPr lang="en-US" sz="2800" b="1" dirty="0"/>
          </a:p>
        </p:txBody>
      </p:sp>
      <p:sp>
        <p:nvSpPr>
          <p:cNvPr id="6" name="TextBox 5"/>
          <p:cNvSpPr txBox="1"/>
          <p:nvPr/>
        </p:nvSpPr>
        <p:spPr>
          <a:xfrm>
            <a:off x="4953000" y="2733020"/>
            <a:ext cx="4038600" cy="2246769"/>
          </a:xfrm>
          <a:prstGeom prst="rect">
            <a:avLst/>
          </a:prstGeom>
          <a:noFill/>
        </p:spPr>
        <p:txBody>
          <a:bodyPr wrap="square" rtlCol="0">
            <a:spAutoFit/>
          </a:bodyPr>
          <a:lstStyle/>
          <a:p>
            <a:r>
              <a:rPr lang="en-US" sz="2800" b="1" dirty="0" smtClean="0"/>
              <a:t>  IR block</a:t>
            </a:r>
          </a:p>
          <a:p>
            <a:endParaRPr lang="en-US" sz="2800" b="1" dirty="0" smtClean="0"/>
          </a:p>
          <a:p>
            <a:endParaRPr lang="en-US" sz="2800" b="1" dirty="0"/>
          </a:p>
          <a:p>
            <a:r>
              <a:rPr lang="en-US" sz="2800" b="1" dirty="0" smtClean="0"/>
              <a:t>##$MODELS</a:t>
            </a:r>
          </a:p>
          <a:p>
            <a:endParaRPr lang="en-US" sz="2800" b="1" dirty="0"/>
          </a:p>
        </p:txBody>
      </p:sp>
    </p:spTree>
    <p:extLst>
      <p:ext uri="{BB962C8B-B14F-4D97-AF65-F5344CB8AC3E}">
        <p14:creationId xmlns:p14="http://schemas.microsoft.com/office/powerpoint/2010/main" val="276926485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Jcamp</a:t>
            </a:r>
            <a:r>
              <a:rPr lang="en-JM" sz="2400" b="1" dirty="0" smtClean="0">
                <a:solidFill>
                  <a:srgbClr val="000000"/>
                </a:solidFill>
              </a:rPr>
              <a:t>-MOL Proposal</a:t>
            </a:r>
          </a:p>
          <a:p>
            <a:endParaRPr lang="en-JM" sz="2400" b="1" dirty="0">
              <a:solidFill>
                <a:srgbClr val="000000"/>
              </a:solidFill>
            </a:endParaRPr>
          </a:p>
          <a:p>
            <a:endParaRPr lang="en-JM" dirty="0"/>
          </a:p>
        </p:txBody>
      </p:sp>
      <p:sp>
        <p:nvSpPr>
          <p:cNvPr id="4" name="Rectangle 3"/>
          <p:cNvSpPr txBox="1">
            <a:spLocks noChangeArrowheads="1"/>
          </p:cNvSpPr>
          <p:nvPr/>
        </p:nvSpPr>
        <p:spPr>
          <a:xfrm>
            <a:off x="457200" y="9906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1200" kern="0" dirty="0" smtClean="0"/>
              <a:t>##$</a:t>
            </a:r>
            <a:r>
              <a:rPr lang="en-US" sz="1200" kern="0" dirty="0" smtClean="0"/>
              <a:t>SPEAKS</a:t>
            </a:r>
            <a:r>
              <a:rPr lang="en-US" sz="1200" kern="0" dirty="0" smtClean="0"/>
              <a:t>=</a:t>
            </a:r>
            <a:endParaRPr lang="en-US" sz="1200" kern="0" dirty="0"/>
          </a:p>
          <a:p>
            <a:pPr>
              <a:buFontTx/>
              <a:buNone/>
            </a:pPr>
            <a:r>
              <a:rPr lang="en-US" sz="1200" kern="0" dirty="0" smtClean="0"/>
              <a:t>&lt;</a:t>
            </a:r>
            <a:r>
              <a:rPr lang="en-US" sz="1200" kern="0" dirty="0"/>
              <a:t>P</a:t>
            </a:r>
            <a:r>
              <a:rPr lang="en-US" sz="1200" kern="0" dirty="0" smtClean="0"/>
              <a:t>eak</a:t>
            </a:r>
            <a:r>
              <a:rPr lang="en-US" sz="1200" kern="0" dirty="0" smtClean="0"/>
              <a:t>s </a:t>
            </a:r>
            <a:r>
              <a:rPr lang="en-US" sz="1200" kern="0" dirty="0"/>
              <a:t>type="IR" </a:t>
            </a:r>
            <a:r>
              <a:rPr lang="en-US" sz="1200" kern="0" dirty="0" err="1"/>
              <a:t>xUnits</a:t>
            </a:r>
            <a:r>
              <a:rPr lang="en-US" sz="1200" kern="0" dirty="0"/>
              <a:t>="1/cm" </a:t>
            </a:r>
            <a:r>
              <a:rPr lang="en-US" sz="1200" kern="0" dirty="0" err="1"/>
              <a:t>yUnits</a:t>
            </a:r>
            <a:r>
              <a:rPr lang="en-US" sz="1200" kern="0" dirty="0"/>
              <a:t>="TRANSMITTANCE" &gt;</a:t>
            </a:r>
          </a:p>
          <a:p>
            <a:pPr>
              <a:buFontTx/>
              <a:buNone/>
            </a:pPr>
            <a:r>
              <a:rPr lang="en-US" sz="1200" kern="0" dirty="0" smtClean="0"/>
              <a:t>&lt;</a:t>
            </a:r>
            <a:r>
              <a:rPr lang="en-US" sz="1200" kern="0" dirty="0" err="1"/>
              <a:t>P</a:t>
            </a:r>
            <a:r>
              <a:rPr lang="en-US" sz="1200" kern="0" dirty="0" err="1" smtClean="0"/>
              <a:t>eakData</a:t>
            </a:r>
            <a:r>
              <a:rPr lang="en-US" sz="1200" kern="0" dirty="0" smtClean="0"/>
              <a:t> </a:t>
            </a:r>
            <a:r>
              <a:rPr lang="en-US" sz="1200" kern="0" dirty="0" smtClean="0"/>
              <a:t>id</a:t>
            </a:r>
            <a:r>
              <a:rPr lang="en-US" sz="1200" kern="0" dirty="0"/>
              <a:t>="1" title="</a:t>
            </a:r>
            <a:r>
              <a:rPr lang="en-US" sz="1200" kern="0" dirty="0" err="1"/>
              <a:t>asymm</a:t>
            </a:r>
            <a:r>
              <a:rPr lang="en-US" sz="1200" kern="0" dirty="0"/>
              <a:t> stretch of aromatic CH group (~3100 cm-1)" </a:t>
            </a:r>
            <a:r>
              <a:rPr lang="en-US" sz="1200" kern="0" dirty="0" err="1"/>
              <a:t>peakShape</a:t>
            </a:r>
            <a:r>
              <a:rPr lang="en-US" sz="1200" kern="0" dirty="0"/>
              <a:t>="broad" model="1.1" </a:t>
            </a:r>
            <a:r>
              <a:rPr lang="en-US" sz="1200" kern="0" dirty="0" err="1"/>
              <a:t>xMax</a:t>
            </a:r>
            <a:r>
              <a:rPr lang="en-US" sz="1200" kern="0" dirty="0"/>
              <a:t>="3121" </a:t>
            </a:r>
            <a:r>
              <a:rPr lang="en-US" sz="1200" kern="0" dirty="0" err="1"/>
              <a:t>xMin</a:t>
            </a:r>
            <a:r>
              <a:rPr lang="en-US" sz="1200" kern="0" dirty="0"/>
              <a:t>="3092"  </a:t>
            </a:r>
            <a:r>
              <a:rPr lang="en-US" sz="1200" kern="0" dirty="0" err="1"/>
              <a:t>yMax</a:t>
            </a:r>
            <a:r>
              <a:rPr lang="en-US" sz="1200" kern="0" dirty="0"/>
              <a:t>="1" </a:t>
            </a:r>
            <a:r>
              <a:rPr lang="en-US" sz="1200" kern="0" dirty="0" err="1"/>
              <a:t>yMin</a:t>
            </a:r>
            <a:r>
              <a:rPr lang="en-US" sz="1200" kern="0" dirty="0"/>
              <a:t>="0" /&gt;</a:t>
            </a:r>
          </a:p>
          <a:p>
            <a:pPr>
              <a:buFontTx/>
              <a:buNone/>
            </a:pPr>
            <a:r>
              <a:rPr lang="en-US" sz="1200" kern="0" dirty="0"/>
              <a:t>&lt; </a:t>
            </a:r>
            <a:r>
              <a:rPr lang="en-US" sz="1200" kern="0" dirty="0" err="1"/>
              <a:t>PeakData</a:t>
            </a:r>
            <a:r>
              <a:rPr lang="en-US" sz="1200" kern="0" dirty="0"/>
              <a:t> </a:t>
            </a:r>
            <a:r>
              <a:rPr lang="en-US" sz="1200" kern="0" dirty="0"/>
              <a:t>id="2" title="</a:t>
            </a:r>
            <a:r>
              <a:rPr lang="en-US" sz="1200" kern="0" dirty="0" err="1"/>
              <a:t>symm</a:t>
            </a:r>
            <a:r>
              <a:rPr lang="en-US" sz="1200" kern="0" dirty="0"/>
              <a:t> stretch of aromatic CH group (~3085 cm-1)" </a:t>
            </a:r>
            <a:r>
              <a:rPr lang="en-US" sz="1200" kern="0" dirty="0" err="1"/>
              <a:t>peakShape</a:t>
            </a:r>
            <a:r>
              <a:rPr lang="en-US" sz="1200" kern="0" dirty="0"/>
              <a:t>="broad" model="1.2" </a:t>
            </a:r>
            <a:r>
              <a:rPr lang="en-US" sz="1200" kern="0" dirty="0" err="1"/>
              <a:t>xMax</a:t>
            </a:r>
            <a:r>
              <a:rPr lang="en-US" sz="1200" kern="0" dirty="0"/>
              <a:t>="3091" </a:t>
            </a:r>
            <a:r>
              <a:rPr lang="en-US" sz="1200" kern="0" dirty="0" err="1"/>
              <a:t>xMin</a:t>
            </a:r>
            <a:r>
              <a:rPr lang="en-US" sz="1200" kern="0" dirty="0"/>
              <a:t>="3072"  </a:t>
            </a:r>
            <a:r>
              <a:rPr lang="en-US" sz="1200" kern="0" dirty="0" err="1"/>
              <a:t>yMax</a:t>
            </a:r>
            <a:r>
              <a:rPr lang="en-US" sz="1200" kern="0" dirty="0"/>
              <a:t>="1" </a:t>
            </a:r>
            <a:r>
              <a:rPr lang="en-US" sz="1200" kern="0" dirty="0" err="1"/>
              <a:t>yMin</a:t>
            </a:r>
            <a:r>
              <a:rPr lang="en-US" sz="1200" kern="0" dirty="0"/>
              <a:t>="0" /&gt;</a:t>
            </a:r>
          </a:p>
          <a:p>
            <a:pPr>
              <a:buFontTx/>
              <a:buNone/>
            </a:pPr>
            <a:r>
              <a:rPr lang="en-US" sz="1200" kern="0" dirty="0"/>
              <a:t>&lt; </a:t>
            </a:r>
            <a:r>
              <a:rPr lang="en-US" sz="1200" kern="0" dirty="0" err="1"/>
              <a:t>PeakData</a:t>
            </a:r>
            <a:r>
              <a:rPr lang="en-US" sz="1200" kern="0" dirty="0"/>
              <a:t> </a:t>
            </a:r>
            <a:r>
              <a:rPr lang="en-US" sz="1200" kern="0" dirty="0"/>
              <a:t>id="3" title="</a:t>
            </a:r>
            <a:r>
              <a:rPr lang="en-US" sz="1200" kern="0" dirty="0" err="1"/>
              <a:t>asymm</a:t>
            </a:r>
            <a:r>
              <a:rPr lang="en-US" sz="1200" kern="0" dirty="0"/>
              <a:t> stretch of CH group (~3060 cm-1)" </a:t>
            </a:r>
            <a:r>
              <a:rPr lang="en-US" sz="1200" kern="0" dirty="0" err="1"/>
              <a:t>peakShape</a:t>
            </a:r>
            <a:r>
              <a:rPr lang="en-US" sz="1200" kern="0" dirty="0"/>
              <a:t>="broad" model="1.3" </a:t>
            </a:r>
            <a:r>
              <a:rPr lang="en-US" sz="1200" kern="0" dirty="0" err="1"/>
              <a:t>xMax</a:t>
            </a:r>
            <a:r>
              <a:rPr lang="en-US" sz="1200" kern="0" dirty="0"/>
              <a:t>="</a:t>
            </a:r>
            <a:r>
              <a:rPr lang="en-US" sz="1200" kern="0" dirty="0" smtClean="0"/>
              <a:t>3071“…</a:t>
            </a:r>
            <a:endParaRPr lang="en-US" sz="1200" kern="0" dirty="0"/>
          </a:p>
          <a:p>
            <a:pPr>
              <a:buFontTx/>
              <a:buNone/>
            </a:pPr>
            <a:r>
              <a:rPr lang="en-US" sz="1200" kern="0" dirty="0" smtClean="0"/>
              <a:t>&lt;/</a:t>
            </a:r>
            <a:r>
              <a:rPr lang="en-US" sz="1200" kern="0" dirty="0" err="1" smtClean="0"/>
              <a:t>PeakData</a:t>
            </a:r>
            <a:r>
              <a:rPr lang="en-US" sz="1200" kern="0" dirty="0" smtClean="0"/>
              <a:t>&gt;</a:t>
            </a:r>
            <a:endParaRPr lang="en-US" sz="1200" kern="0" dirty="0"/>
          </a:p>
          <a:p>
            <a:pPr>
              <a:buFontTx/>
              <a:buNone/>
            </a:pPr>
            <a:r>
              <a:rPr lang="en-US" sz="1200" kern="0" dirty="0"/>
              <a:t>##DELTAX=   .9643013</a:t>
            </a:r>
          </a:p>
          <a:p>
            <a:pPr>
              <a:buFontTx/>
              <a:buNone/>
            </a:pPr>
            <a:r>
              <a:rPr lang="en-US" sz="1200" kern="0" dirty="0"/>
              <a:t>##XUNITS= 1/CM</a:t>
            </a:r>
          </a:p>
          <a:p>
            <a:pPr>
              <a:buFontTx/>
              <a:buNone/>
            </a:pPr>
            <a:r>
              <a:rPr lang="en-US" sz="1200" kern="0" dirty="0"/>
              <a:t>##YUNITS= TRANSMITTANCE</a:t>
            </a:r>
          </a:p>
          <a:p>
            <a:pPr>
              <a:buFontTx/>
              <a:buNone/>
            </a:pPr>
            <a:r>
              <a:rPr lang="en-US" sz="1200" kern="0" dirty="0"/>
              <a:t>##XFACTOR=   .1221008    </a:t>
            </a:r>
          </a:p>
          <a:p>
            <a:pPr>
              <a:buFontTx/>
              <a:buNone/>
            </a:pPr>
            <a:r>
              <a:rPr lang="en-US" sz="1200" kern="0" dirty="0"/>
              <a:t>##YFACTOR=   .2982387E-04</a:t>
            </a:r>
          </a:p>
          <a:p>
            <a:pPr>
              <a:buFontTx/>
              <a:buNone/>
            </a:pPr>
            <a:r>
              <a:rPr lang="en-US" sz="1200" kern="0" dirty="0"/>
              <a:t>##FIRSTX=   499.5000    </a:t>
            </a:r>
          </a:p>
          <a:p>
            <a:pPr>
              <a:buFontTx/>
              <a:buNone/>
            </a:pPr>
            <a:r>
              <a:rPr lang="en-US" sz="1200" kern="0" dirty="0"/>
              <a:t>##LASTX=   4000.878    </a:t>
            </a:r>
          </a:p>
          <a:p>
            <a:pPr>
              <a:buFontTx/>
              <a:buNone/>
            </a:pPr>
            <a:r>
              <a:rPr lang="en-US" sz="1200" kern="0" dirty="0"/>
              <a:t>##MAXY=   .9772386    </a:t>
            </a:r>
          </a:p>
          <a:p>
            <a:pPr>
              <a:buFontTx/>
              <a:buNone/>
            </a:pPr>
            <a:r>
              <a:rPr lang="en-US" sz="1200" kern="0" dirty="0"/>
              <a:t>##MINY=   .9185180E-04</a:t>
            </a:r>
          </a:p>
          <a:p>
            <a:pPr>
              <a:buFontTx/>
              <a:buNone/>
            </a:pPr>
            <a:r>
              <a:rPr lang="en-US" sz="1200" kern="0" dirty="0"/>
              <a:t>##NPOINTS=   3632</a:t>
            </a:r>
          </a:p>
          <a:p>
            <a:pPr>
              <a:buFontTx/>
              <a:buNone/>
            </a:pPr>
            <a:r>
              <a:rPr lang="en-US" sz="1200" kern="0" dirty="0"/>
              <a:t>##FIRSTY=   .6180727    </a:t>
            </a:r>
          </a:p>
          <a:p>
            <a:pPr>
              <a:buFontTx/>
              <a:buNone/>
            </a:pPr>
            <a:r>
              <a:rPr lang="en-US" sz="1200" kern="0" dirty="0"/>
              <a:t>##XYDATA=(X++(Y..Y))</a:t>
            </a:r>
          </a:p>
          <a:p>
            <a:pPr>
              <a:buFontTx/>
              <a:buNone/>
            </a:pPr>
            <a:r>
              <a:rPr lang="en-US" sz="1200" kern="0" dirty="0"/>
              <a:t>4091B0724j08l27m60n84o98p20n44j74K85O54P97O78L83O4j65k80l17l18k91k12o9J13</a:t>
            </a:r>
          </a:p>
          <a:p>
            <a:pPr>
              <a:buFontTx/>
              <a:buNone/>
            </a:pPr>
            <a:endParaRPr lang="en-US" sz="1200" kern="0" dirty="0" smtClean="0"/>
          </a:p>
        </p:txBody>
      </p:sp>
      <p:sp>
        <p:nvSpPr>
          <p:cNvPr id="6" name="TextBox 5"/>
          <p:cNvSpPr txBox="1"/>
          <p:nvPr/>
        </p:nvSpPr>
        <p:spPr>
          <a:xfrm>
            <a:off x="4800600" y="762000"/>
            <a:ext cx="4038600" cy="4401205"/>
          </a:xfrm>
          <a:prstGeom prst="rect">
            <a:avLst/>
          </a:prstGeom>
          <a:noFill/>
        </p:spPr>
        <p:txBody>
          <a:bodyPr wrap="square" rtlCol="0">
            <a:spAutoFit/>
          </a:bodyPr>
          <a:lstStyle/>
          <a:p>
            <a:r>
              <a:rPr lang="en-US" sz="2800" b="1" dirty="0" smtClean="0"/>
              <a:t>##$PEAKS</a:t>
            </a:r>
            <a:endParaRPr lang="en-US" sz="2800" b="1" dirty="0" smtClean="0"/>
          </a:p>
          <a:p>
            <a:endParaRPr lang="en-US" sz="2800" b="1" dirty="0" smtClean="0"/>
          </a:p>
          <a:p>
            <a:endParaRPr lang="en-US" sz="2800" b="1" dirty="0"/>
          </a:p>
          <a:p>
            <a:endParaRPr lang="en-US" sz="2800" b="1" dirty="0" smtClean="0"/>
          </a:p>
          <a:p>
            <a:endParaRPr lang="en-US" sz="2800" b="1" dirty="0"/>
          </a:p>
          <a:p>
            <a:r>
              <a:rPr lang="en-US" sz="2800" b="1" dirty="0" smtClean="0"/>
              <a:t>Data section</a:t>
            </a:r>
          </a:p>
          <a:p>
            <a:endParaRPr lang="en-US" sz="2800" b="1" dirty="0"/>
          </a:p>
          <a:p>
            <a:endParaRPr lang="en-US" sz="2800" b="1" dirty="0"/>
          </a:p>
          <a:p>
            <a:endParaRPr lang="en-US" sz="2800" b="1" dirty="0" smtClean="0"/>
          </a:p>
          <a:p>
            <a:endParaRPr lang="en-US" sz="2800" b="1" dirty="0"/>
          </a:p>
        </p:txBody>
      </p:sp>
    </p:spTree>
    <p:extLst>
      <p:ext uri="{BB962C8B-B14F-4D97-AF65-F5344CB8AC3E}">
        <p14:creationId xmlns:p14="http://schemas.microsoft.com/office/powerpoint/2010/main" val="326616583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5984" y="0"/>
            <a:ext cx="9088015" cy="685800"/>
          </a:xfrm>
          <a:prstGeom prst="rect">
            <a:avLst/>
          </a:prstGeom>
        </p:spPr>
        <p:txBody>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JM" sz="2400" b="1" dirty="0" err="1" smtClean="0">
                <a:solidFill>
                  <a:srgbClr val="000000"/>
                </a:solidFill>
              </a:rPr>
              <a:t>Jcamp</a:t>
            </a:r>
            <a:r>
              <a:rPr lang="en-JM" sz="2400" b="1" dirty="0" smtClean="0">
                <a:solidFill>
                  <a:srgbClr val="000000"/>
                </a:solidFill>
              </a:rPr>
              <a:t>-MOL Proposal</a:t>
            </a:r>
          </a:p>
          <a:p>
            <a:endParaRPr lang="en-JM" sz="2400" b="1" dirty="0">
              <a:solidFill>
                <a:srgbClr val="000000"/>
              </a:solidFill>
            </a:endParaRPr>
          </a:p>
          <a:p>
            <a:endParaRPr lang="en-JM" dirty="0"/>
          </a:p>
        </p:txBody>
      </p:sp>
      <p:sp>
        <p:nvSpPr>
          <p:cNvPr id="4" name="Rectangle 3"/>
          <p:cNvSpPr txBox="1">
            <a:spLocks noChangeArrowheads="1"/>
          </p:cNvSpPr>
          <p:nvPr/>
        </p:nvSpPr>
        <p:spPr>
          <a:xfrm>
            <a:off x="457200" y="838200"/>
            <a:ext cx="8229600" cy="4525963"/>
          </a:xfrm>
          <a:prstGeom prst="rect">
            <a:avLst/>
          </a:prstGeom>
        </p:spPr>
        <p:txBody>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buFontTx/>
              <a:buNone/>
            </a:pPr>
            <a:r>
              <a:rPr lang="en-US" sz="1200" kern="0" dirty="0" smtClean="0"/>
              <a:t>##</a:t>
            </a:r>
            <a:r>
              <a:rPr lang="en-US" sz="1200" kern="0" dirty="0"/>
              <a:t>TITLE= </a:t>
            </a:r>
            <a:r>
              <a:rPr lang="en-US" sz="1200" kern="0" dirty="0" err="1"/>
              <a:t>acetophenone</a:t>
            </a:r>
            <a:endParaRPr lang="en-US" sz="1200" kern="0" dirty="0"/>
          </a:p>
          <a:p>
            <a:pPr>
              <a:buFontTx/>
              <a:buNone/>
            </a:pPr>
            <a:r>
              <a:rPr lang="en-US" sz="1200" kern="0" dirty="0"/>
              <a:t>##JCAMP-DX= 5.01 $$ </a:t>
            </a:r>
            <a:r>
              <a:rPr lang="en-US" sz="1200" kern="0" dirty="0" err="1"/>
              <a:t>JDXView</a:t>
            </a:r>
            <a:r>
              <a:rPr lang="en-US" sz="1200" kern="0" dirty="0"/>
              <a:t> </a:t>
            </a:r>
            <a:r>
              <a:rPr lang="en-US" sz="1200" kern="0" dirty="0" err="1"/>
              <a:t>vs</a:t>
            </a:r>
            <a:r>
              <a:rPr lang="en-US" sz="1200" kern="0" dirty="0"/>
              <a:t> 1</a:t>
            </a:r>
          </a:p>
          <a:p>
            <a:pPr>
              <a:buFontTx/>
              <a:buNone/>
            </a:pPr>
            <a:r>
              <a:rPr lang="en-US" sz="1200" kern="0" dirty="0"/>
              <a:t>##DATA TYPE= NMR SPECTRUM</a:t>
            </a:r>
          </a:p>
          <a:p>
            <a:pPr>
              <a:buFontTx/>
              <a:buNone/>
            </a:pPr>
            <a:r>
              <a:rPr lang="en-US" sz="1200" kern="0" dirty="0"/>
              <a:t>##DATA CLASS= XYDATA</a:t>
            </a:r>
          </a:p>
          <a:p>
            <a:pPr>
              <a:buFontTx/>
              <a:buNone/>
            </a:pPr>
            <a:r>
              <a:rPr lang="en-US" sz="1200" kern="0" dirty="0"/>
              <a:t>##BLOCK_ID=2</a:t>
            </a:r>
          </a:p>
          <a:p>
            <a:pPr>
              <a:buFontTx/>
              <a:buNone/>
            </a:pPr>
            <a:r>
              <a:rPr lang="en-US" sz="1200" kern="0" dirty="0"/>
              <a:t>##ORIGIN= </a:t>
            </a:r>
            <a:r>
              <a:rPr lang="en-US" sz="1200" kern="0" dirty="0" err="1"/>
              <a:t>Dept</a:t>
            </a:r>
            <a:r>
              <a:rPr lang="en-US" sz="1200" kern="0" dirty="0"/>
              <a:t> of Chemistry, UWI, Mona, JAMAICA</a:t>
            </a:r>
          </a:p>
          <a:p>
            <a:pPr>
              <a:buFontTx/>
              <a:buNone/>
            </a:pPr>
            <a:r>
              <a:rPr lang="en-US" sz="1200" kern="0" dirty="0"/>
              <a:t>##OWNER= public domain</a:t>
            </a:r>
          </a:p>
          <a:p>
            <a:pPr>
              <a:buFontTx/>
              <a:buNone/>
            </a:pPr>
            <a:r>
              <a:rPr lang="en-US" sz="1200" kern="0" dirty="0"/>
              <a:t>##SPECTROMETER/DATA SYSTEM= TECMAG APOLLO NTNMR</a:t>
            </a:r>
          </a:p>
          <a:p>
            <a:pPr>
              <a:buFontTx/>
              <a:buNone/>
            </a:pPr>
            <a:r>
              <a:rPr lang="en-US" sz="1200" kern="0" dirty="0"/>
              <a:t>##$MODELS=</a:t>
            </a:r>
          </a:p>
          <a:p>
            <a:pPr>
              <a:buFontTx/>
              <a:buNone/>
            </a:pPr>
            <a:r>
              <a:rPr lang="en-US" sz="1200" kern="0" dirty="0"/>
              <a:t>&lt;Models&gt;</a:t>
            </a:r>
          </a:p>
          <a:p>
            <a:pPr>
              <a:buFontTx/>
              <a:buNone/>
            </a:pPr>
            <a:r>
              <a:rPr lang="en-US" sz="1200" kern="0" dirty="0"/>
              <a:t> &lt;</a:t>
            </a:r>
            <a:r>
              <a:rPr lang="en-US" sz="1200" kern="0" dirty="0" err="1"/>
              <a:t>ModelData</a:t>
            </a:r>
            <a:r>
              <a:rPr lang="en-US" sz="1200" kern="0" dirty="0"/>
              <a:t> id="</a:t>
            </a:r>
            <a:r>
              <a:rPr lang="en-US" sz="1200" kern="0" dirty="0" err="1"/>
              <a:t>acetophenone</a:t>
            </a:r>
            <a:r>
              <a:rPr lang="en-US" sz="1200" kern="0" dirty="0"/>
              <a:t>" type="MOL"&gt;</a:t>
            </a:r>
          </a:p>
          <a:p>
            <a:pPr>
              <a:buFontTx/>
              <a:buNone/>
            </a:pPr>
            <a:r>
              <a:rPr lang="en-US" sz="1200" kern="0" dirty="0" err="1" smtClean="0"/>
              <a:t>Acetophenone</a:t>
            </a:r>
            <a:endParaRPr lang="en-US" sz="1200" kern="0" dirty="0" smtClean="0"/>
          </a:p>
          <a:p>
            <a:pPr>
              <a:buFontTx/>
              <a:buNone/>
            </a:pPr>
            <a:r>
              <a:rPr lang="en-US" sz="1200" kern="0" dirty="0" smtClean="0"/>
              <a:t>…</a:t>
            </a:r>
          </a:p>
          <a:p>
            <a:pPr>
              <a:buFontTx/>
              <a:buNone/>
            </a:pPr>
            <a:r>
              <a:rPr lang="en-US" sz="1200" kern="0" dirty="0"/>
              <a:t>&lt;/</a:t>
            </a:r>
            <a:r>
              <a:rPr lang="en-US" sz="1200" kern="0" dirty="0" err="1"/>
              <a:t>ModelData</a:t>
            </a:r>
            <a:r>
              <a:rPr lang="en-US" sz="1200" kern="0" dirty="0"/>
              <a:t>&gt;</a:t>
            </a:r>
          </a:p>
          <a:p>
            <a:pPr>
              <a:buFontTx/>
              <a:buNone/>
            </a:pPr>
            <a:r>
              <a:rPr lang="en-US" sz="1200" kern="0" dirty="0"/>
              <a:t>&lt;/</a:t>
            </a:r>
            <a:r>
              <a:rPr lang="en-US" sz="1200" kern="0" dirty="0" smtClean="0"/>
              <a:t>Models&gt;</a:t>
            </a:r>
            <a:endParaRPr lang="en-US" sz="1200" kern="0" dirty="0"/>
          </a:p>
          <a:p>
            <a:pPr>
              <a:buFontTx/>
              <a:buNone/>
            </a:pPr>
            <a:r>
              <a:rPr lang="en-US" sz="1200" kern="0" dirty="0" smtClean="0"/>
              <a:t>##$</a:t>
            </a:r>
            <a:r>
              <a:rPr lang="en-US" sz="1200" kern="0" dirty="0" smtClean="0"/>
              <a:t>PEAK</a:t>
            </a:r>
            <a:r>
              <a:rPr lang="en-US" sz="1200" kern="0" dirty="0" smtClean="0"/>
              <a:t>S</a:t>
            </a:r>
            <a:r>
              <a:rPr lang="en-US" sz="1200" kern="0" dirty="0"/>
              <a:t>=</a:t>
            </a:r>
          </a:p>
          <a:p>
            <a:pPr>
              <a:buFontTx/>
              <a:buNone/>
            </a:pPr>
            <a:r>
              <a:rPr lang="en-US" sz="1200" kern="0" dirty="0" smtClean="0"/>
              <a:t>&lt;Peaks </a:t>
            </a:r>
            <a:r>
              <a:rPr lang="en-US" sz="1200" kern="0" dirty="0"/>
              <a:t>type="HNMR" </a:t>
            </a:r>
            <a:r>
              <a:rPr lang="en-US" sz="1200" kern="0" dirty="0" err="1"/>
              <a:t>xUnits</a:t>
            </a:r>
            <a:r>
              <a:rPr lang="en-US" sz="1200" kern="0" dirty="0"/>
              <a:t>="ppm" </a:t>
            </a:r>
            <a:r>
              <a:rPr lang="en-US" sz="1200" kern="0" dirty="0" err="1"/>
              <a:t>yUnits</a:t>
            </a:r>
            <a:r>
              <a:rPr lang="en-US" sz="1200" kern="0" dirty="0"/>
              <a:t>="arbitrary units" &gt;</a:t>
            </a:r>
          </a:p>
          <a:p>
            <a:pPr>
              <a:buFontTx/>
              <a:buNone/>
            </a:pPr>
            <a:r>
              <a:rPr lang="en-US" sz="1200" kern="0" dirty="0" smtClean="0"/>
              <a:t>&lt;</a:t>
            </a:r>
            <a:r>
              <a:rPr lang="en-US" sz="1200" kern="0" dirty="0" err="1" smtClean="0"/>
              <a:t>PeakData</a:t>
            </a:r>
            <a:r>
              <a:rPr lang="en-US" sz="1200" kern="0" dirty="0" smtClean="0"/>
              <a:t> </a:t>
            </a:r>
            <a:r>
              <a:rPr lang="en-US" sz="1200" kern="0" dirty="0"/>
              <a:t>id="1" title="methyl group ~2.6" </a:t>
            </a:r>
            <a:r>
              <a:rPr lang="en-US" sz="1200" kern="0" dirty="0" err="1"/>
              <a:t>peakShape</a:t>
            </a:r>
            <a:r>
              <a:rPr lang="en-US" sz="1200" kern="0" dirty="0"/>
              <a:t>="singlet" model="</a:t>
            </a:r>
            <a:r>
              <a:rPr lang="en-US" sz="1200" kern="0" dirty="0" err="1"/>
              <a:t>acetophenone</a:t>
            </a:r>
            <a:r>
              <a:rPr lang="en-US" sz="1200" kern="0" dirty="0"/>
              <a:t>" atoms="15,16,17"  </a:t>
            </a:r>
            <a:r>
              <a:rPr lang="en-US" sz="1200" kern="0" dirty="0" err="1"/>
              <a:t>xMax</a:t>
            </a:r>
            <a:r>
              <a:rPr lang="en-US" sz="1200" kern="0" dirty="0"/>
              <a:t>="2.7" </a:t>
            </a:r>
            <a:r>
              <a:rPr lang="en-US" sz="1200" kern="0" dirty="0" err="1"/>
              <a:t>xMin</a:t>
            </a:r>
            <a:r>
              <a:rPr lang="en-US" sz="1200" kern="0" dirty="0"/>
              <a:t>="2.5"  </a:t>
            </a:r>
            <a:r>
              <a:rPr lang="en-US" sz="1200" kern="0" dirty="0" err="1"/>
              <a:t>yMax</a:t>
            </a:r>
            <a:r>
              <a:rPr lang="en-US" sz="1200" kern="0" dirty="0"/>
              <a:t>="10000" </a:t>
            </a:r>
            <a:r>
              <a:rPr lang="en-US" sz="1200" kern="0" dirty="0" err="1"/>
              <a:t>yMin</a:t>
            </a:r>
            <a:r>
              <a:rPr lang="en-US" sz="1200" kern="0" dirty="0"/>
              <a:t>="0" /&gt;</a:t>
            </a:r>
          </a:p>
          <a:p>
            <a:pPr>
              <a:buFontTx/>
              <a:buNone/>
            </a:pPr>
            <a:r>
              <a:rPr lang="en-US" sz="1200" kern="0" dirty="0" smtClean="0"/>
              <a:t>&lt;</a:t>
            </a:r>
            <a:r>
              <a:rPr lang="en-US" sz="1200" kern="0" dirty="0" err="1" smtClean="0"/>
              <a:t>PeakData</a:t>
            </a:r>
            <a:r>
              <a:rPr lang="en-US" sz="1200" kern="0" dirty="0" smtClean="0"/>
              <a:t> </a:t>
            </a:r>
            <a:r>
              <a:rPr lang="en-US" sz="1200" kern="0" dirty="0"/>
              <a:t>id="2" title="meta H's ~7.4" </a:t>
            </a:r>
            <a:r>
              <a:rPr lang="en-US" sz="1200" kern="0" dirty="0" err="1"/>
              <a:t>peakShape</a:t>
            </a:r>
            <a:r>
              <a:rPr lang="en-US" sz="1200" kern="0" dirty="0"/>
              <a:t>="</a:t>
            </a:r>
            <a:r>
              <a:rPr lang="en-US" sz="1200" kern="0" dirty="0" err="1"/>
              <a:t>multiplet</a:t>
            </a:r>
            <a:r>
              <a:rPr lang="en-US" sz="1200" kern="0" dirty="0"/>
              <a:t>" model="</a:t>
            </a:r>
            <a:r>
              <a:rPr lang="en-US" sz="1200" kern="0" dirty="0" err="1"/>
              <a:t>acetophenone</a:t>
            </a:r>
            <a:r>
              <a:rPr lang="en-US" sz="1200" kern="0" dirty="0"/>
              <a:t>"  atoms="10,11"  </a:t>
            </a:r>
            <a:r>
              <a:rPr lang="en-US" sz="1200" kern="0" dirty="0" err="1"/>
              <a:t>xMax</a:t>
            </a:r>
            <a:r>
              <a:rPr lang="en-US" sz="1200" kern="0" dirty="0"/>
              <a:t>="7.5" </a:t>
            </a:r>
            <a:r>
              <a:rPr lang="en-US" sz="1200" kern="0" dirty="0" err="1"/>
              <a:t>xMin</a:t>
            </a:r>
            <a:r>
              <a:rPr lang="en-US" sz="1200" kern="0" dirty="0"/>
              <a:t>="7.3"  </a:t>
            </a:r>
            <a:r>
              <a:rPr lang="en-US" sz="1200" kern="0" dirty="0" err="1"/>
              <a:t>yMax</a:t>
            </a:r>
            <a:r>
              <a:rPr lang="en-US" sz="1200" kern="0" dirty="0"/>
              <a:t>="10000" </a:t>
            </a:r>
            <a:r>
              <a:rPr lang="en-US" sz="1200" kern="0" dirty="0" err="1"/>
              <a:t>yMin</a:t>
            </a:r>
            <a:r>
              <a:rPr lang="en-US" sz="1200" kern="0" dirty="0"/>
              <a:t>="0" /&gt;</a:t>
            </a:r>
          </a:p>
          <a:p>
            <a:pPr>
              <a:buFontTx/>
              <a:buNone/>
            </a:pPr>
            <a:r>
              <a:rPr lang="en-US" sz="1200" kern="0" dirty="0" smtClean="0"/>
              <a:t>…</a:t>
            </a:r>
            <a:endParaRPr lang="en-US" sz="1200" kern="0" dirty="0"/>
          </a:p>
          <a:p>
            <a:pPr>
              <a:buFontTx/>
              <a:buNone/>
            </a:pPr>
            <a:r>
              <a:rPr lang="en-US" sz="1200" kern="0" dirty="0" smtClean="0"/>
              <a:t>&lt;/</a:t>
            </a:r>
            <a:r>
              <a:rPr lang="en-US" sz="1200" kern="0" dirty="0" smtClean="0"/>
              <a:t>Peak</a:t>
            </a:r>
            <a:r>
              <a:rPr lang="en-US" sz="1200" kern="0" dirty="0" smtClean="0"/>
              <a:t>s</a:t>
            </a:r>
            <a:r>
              <a:rPr lang="en-US" sz="1200" kern="0" dirty="0" smtClean="0"/>
              <a:t>&gt;</a:t>
            </a:r>
            <a:endParaRPr lang="en-US" sz="1200" kern="0" dirty="0"/>
          </a:p>
          <a:p>
            <a:pPr>
              <a:buFontTx/>
              <a:buNone/>
            </a:pPr>
            <a:r>
              <a:rPr lang="en-US" sz="1200" kern="0" dirty="0"/>
              <a:t>##.OBSERVE FREQUENCY= 199.584124</a:t>
            </a:r>
          </a:p>
          <a:p>
            <a:pPr>
              <a:buFontTx/>
              <a:buNone/>
            </a:pPr>
            <a:r>
              <a:rPr lang="en-US" sz="1200" kern="0" dirty="0" smtClean="0"/>
              <a:t>…</a:t>
            </a:r>
            <a:endParaRPr lang="en-US" sz="1200" kern="0" dirty="0"/>
          </a:p>
          <a:p>
            <a:pPr>
              <a:buFontTx/>
              <a:buNone/>
            </a:pPr>
            <a:endParaRPr lang="en-US" sz="1200" kern="0" dirty="0" smtClean="0"/>
          </a:p>
        </p:txBody>
      </p:sp>
      <p:sp>
        <p:nvSpPr>
          <p:cNvPr id="6" name="TextBox 5"/>
          <p:cNvSpPr txBox="1"/>
          <p:nvPr/>
        </p:nvSpPr>
        <p:spPr>
          <a:xfrm>
            <a:off x="4800600" y="1066800"/>
            <a:ext cx="4038600" cy="4401205"/>
          </a:xfrm>
          <a:prstGeom prst="rect">
            <a:avLst/>
          </a:prstGeom>
          <a:noFill/>
        </p:spPr>
        <p:txBody>
          <a:bodyPr wrap="square" rtlCol="0">
            <a:spAutoFit/>
          </a:bodyPr>
          <a:lstStyle/>
          <a:p>
            <a:endParaRPr lang="en-US" sz="2800" b="1" dirty="0"/>
          </a:p>
          <a:p>
            <a:r>
              <a:rPr lang="en-US" sz="2800" b="1" dirty="0" smtClean="0"/>
              <a:t>NMR block</a:t>
            </a:r>
          </a:p>
          <a:p>
            <a:endParaRPr lang="en-US" sz="2800" b="1" dirty="0" smtClean="0"/>
          </a:p>
          <a:p>
            <a:endParaRPr lang="en-US" sz="2800" b="1" dirty="0" smtClean="0"/>
          </a:p>
          <a:p>
            <a:endParaRPr lang="en-US" sz="2800" b="1" dirty="0"/>
          </a:p>
          <a:p>
            <a:endParaRPr lang="en-US" sz="2800" b="1" dirty="0" smtClean="0"/>
          </a:p>
          <a:p>
            <a:endParaRPr lang="en-US" sz="2800" b="1" dirty="0"/>
          </a:p>
          <a:p>
            <a:endParaRPr lang="en-US" sz="2800" b="1" dirty="0"/>
          </a:p>
          <a:p>
            <a:endParaRPr lang="en-US" sz="2800" b="1" dirty="0" smtClean="0"/>
          </a:p>
          <a:p>
            <a:endParaRPr lang="en-US" sz="2800" b="1" dirty="0"/>
          </a:p>
        </p:txBody>
      </p:sp>
      <p:sp>
        <p:nvSpPr>
          <p:cNvPr id="7" name="TextBox 6"/>
          <p:cNvSpPr txBox="1"/>
          <p:nvPr/>
        </p:nvSpPr>
        <p:spPr>
          <a:xfrm>
            <a:off x="37531" y="6495492"/>
            <a:ext cx="248786" cy="369332"/>
          </a:xfrm>
          <a:prstGeom prst="rect">
            <a:avLst/>
          </a:prstGeom>
          <a:noFill/>
        </p:spPr>
        <p:txBody>
          <a:bodyPr wrap="none" rtlCol="0">
            <a:spAutoFit/>
          </a:bodyPr>
          <a:lstStyle/>
          <a:p>
            <a:r>
              <a:rPr lang="en-US" dirty="0" smtClean="0"/>
              <a:t>.</a:t>
            </a:r>
            <a:endParaRPr lang="en-US" dirty="0"/>
          </a:p>
        </p:txBody>
      </p:sp>
    </p:spTree>
    <p:extLst>
      <p:ext uri="{BB962C8B-B14F-4D97-AF65-F5344CB8AC3E}">
        <p14:creationId xmlns:p14="http://schemas.microsoft.com/office/powerpoint/2010/main" val="342194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sz="3200" dirty="0"/>
              <a:t>General Introduction to </a:t>
            </a:r>
            <a:r>
              <a:rPr lang="en-US" sz="3200" dirty="0" err="1"/>
              <a:t>Jmol</a:t>
            </a:r>
            <a:endParaRPr lang="en-US" sz="3200" dirty="0" smtClean="0"/>
          </a:p>
        </p:txBody>
      </p:sp>
      <p:sp>
        <p:nvSpPr>
          <p:cNvPr id="5123" name="Rectangle 3"/>
          <p:cNvSpPr>
            <a:spLocks noGrp="1" noChangeArrowheads="1"/>
          </p:cNvSpPr>
          <p:nvPr>
            <p:ph type="body" idx="1"/>
          </p:nvPr>
        </p:nvSpPr>
        <p:spPr/>
        <p:txBody>
          <a:bodyPr/>
          <a:lstStyle/>
          <a:p>
            <a:pPr eaLnBrk="1" hangingPunct="1">
              <a:buFontTx/>
              <a:buNone/>
            </a:pPr>
            <a:endParaRPr lang="en-US" sz="2400" dirty="0" smtClean="0"/>
          </a:p>
          <a:p>
            <a:pPr eaLnBrk="1" hangingPunct="1">
              <a:buFontTx/>
              <a:buNone/>
            </a:pPr>
            <a:r>
              <a:rPr lang="en-US" sz="2400" dirty="0" smtClean="0"/>
              <a:t>	small molecules, biomolecules</a:t>
            </a:r>
          </a:p>
          <a:p>
            <a:pPr eaLnBrk="1" hangingPunct="1">
              <a:buFontTx/>
              <a:buNone/>
            </a:pPr>
            <a:r>
              <a:rPr lang="en-US" sz="2400" dirty="0" smtClean="0"/>
              <a:t>	crystals </a:t>
            </a:r>
          </a:p>
          <a:p>
            <a:pPr eaLnBrk="1" hangingPunct="1">
              <a:buFontTx/>
              <a:buNone/>
            </a:pPr>
            <a:r>
              <a:rPr lang="en-US" sz="2400" dirty="0"/>
              <a:t> </a:t>
            </a:r>
            <a:r>
              <a:rPr lang="en-US" sz="2400" dirty="0" smtClean="0"/>
              <a:t>      -- primitive and conventional unit cells</a:t>
            </a:r>
          </a:p>
          <a:p>
            <a:pPr eaLnBrk="1" hangingPunct="1">
              <a:buFontTx/>
              <a:buNone/>
            </a:pPr>
            <a:r>
              <a:rPr lang="en-US" sz="2400" dirty="0"/>
              <a:t> </a:t>
            </a:r>
            <a:r>
              <a:rPr lang="en-US" sz="2400" dirty="0" smtClean="0"/>
              <a:t>      -- incommensurate modulated structures</a:t>
            </a:r>
          </a:p>
          <a:p>
            <a:pPr eaLnBrk="1" hangingPunct="1">
              <a:buFontTx/>
              <a:buNone/>
            </a:pPr>
            <a:r>
              <a:rPr lang="en-US" sz="2400" dirty="0" smtClean="0"/>
              <a:t>	   -- 3D, 2D, and 1D periodicity</a:t>
            </a:r>
          </a:p>
          <a:p>
            <a:pPr eaLnBrk="1" hangingPunct="1">
              <a:buFontTx/>
              <a:buNone/>
            </a:pPr>
            <a:r>
              <a:rPr lang="en-US" sz="2400" dirty="0" smtClean="0"/>
              <a:t>	vibrations, symmetry</a:t>
            </a:r>
          </a:p>
          <a:p>
            <a:pPr eaLnBrk="1" hangingPunct="1">
              <a:buFontTx/>
              <a:buNone/>
            </a:pPr>
            <a:r>
              <a:rPr lang="en-US" sz="2400" dirty="0" smtClean="0"/>
              <a:t>	molecular dynamics trajectories</a:t>
            </a:r>
          </a:p>
          <a:p>
            <a:pPr eaLnBrk="1" hangingPunct="1">
              <a:buFontTx/>
              <a:buNone/>
            </a:pPr>
            <a:r>
              <a:rPr lang="en-US" sz="2400" dirty="0" smtClean="0"/>
              <a:t>	multiple files and files with multiple structures</a:t>
            </a:r>
          </a:p>
          <a:p>
            <a:pPr eaLnBrk="1" hangingPunct="1">
              <a:buFontTx/>
              <a:buNone/>
            </a:pPr>
            <a:r>
              <a:rPr lang="en-US" sz="2400" dirty="0" smtClean="0"/>
              <a:t>	MMFF94 and UFF minimization</a:t>
            </a:r>
          </a:p>
          <a:p>
            <a:pPr eaLnBrk="1" hangingPunct="1">
              <a:buFontTx/>
              <a:buNone/>
            </a:pPr>
            <a:r>
              <a:rPr lang="en-US" sz="2400" dirty="0" smtClean="0"/>
              <a:t>	model building</a:t>
            </a:r>
          </a:p>
          <a:p>
            <a:pPr eaLnBrk="1" hangingPunct="1">
              <a:buFontTx/>
              <a:buNone/>
            </a:pPr>
            <a:r>
              <a:rPr lang="en-US" sz="2400" dirty="0" smtClean="0"/>
              <a:t>	</a:t>
            </a:r>
          </a:p>
        </p:txBody>
      </p:sp>
    </p:spTree>
    <p:extLst>
      <p:ext uri="{BB962C8B-B14F-4D97-AF65-F5344CB8AC3E}">
        <p14:creationId xmlns:p14="http://schemas.microsoft.com/office/powerpoint/2010/main" val="258046534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5905499"/>
            <a:ext cx="6934200" cy="381000"/>
          </a:xfrm>
        </p:spPr>
        <p:txBody>
          <a:bodyPr/>
          <a:lstStyle/>
          <a:p>
            <a:pPr marL="0" indent="0">
              <a:buNone/>
            </a:pPr>
            <a:r>
              <a:rPr lang="en-US" sz="1200" dirty="0">
                <a:solidFill>
                  <a:srgbClr val="000000"/>
                </a:solidFill>
                <a:cs typeface="Times New Roman" pitchFamily="18" charset="0"/>
              </a:rPr>
              <a:t>http://www.drsunil.com/2012/10/initial-thoughts-on-thinking/</a:t>
            </a:r>
            <a:endParaRPr lang="en-US" sz="1200" dirty="0" smtClean="0">
              <a:solidFill>
                <a:srgbClr val="000000"/>
              </a:solidFill>
              <a:cs typeface="Times New Roman" pitchFamily="18" charset="0"/>
            </a:endParaRPr>
          </a:p>
        </p:txBody>
      </p:sp>
      <p:sp>
        <p:nvSpPr>
          <p:cNvPr id="5" name="Rectangle 2"/>
          <p:cNvSpPr txBox="1">
            <a:spLocks noChangeArrowheads="1"/>
          </p:cNvSpPr>
          <p:nvPr/>
        </p:nvSpPr>
        <p:spPr bwMode="auto">
          <a:xfrm>
            <a:off x="233149" y="152400"/>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US" sz="3200" kern="0" dirty="0" smtClean="0"/>
              <a:t>Future Plans</a:t>
            </a:r>
          </a:p>
        </p:txBody>
      </p:sp>
      <p:pic>
        <p:nvPicPr>
          <p:cNvPr id="26626" name="Picture 2" descr="http://www.drsunil.com/wp/wp-content/uploads/2012/09/thinking-web-pic.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529" y="1824037"/>
            <a:ext cx="3743325" cy="3743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660489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sz="3200" dirty="0" smtClean="0"/>
              <a:t>Next Task: </a:t>
            </a:r>
            <a:r>
              <a:rPr lang="en-US" sz="3200" dirty="0" err="1" smtClean="0"/>
              <a:t>JSpecView</a:t>
            </a:r>
            <a:r>
              <a:rPr lang="en-US" sz="3200" dirty="0" smtClean="0"/>
              <a:t>-JS</a:t>
            </a:r>
          </a:p>
        </p:txBody>
      </p:sp>
      <p:sp>
        <p:nvSpPr>
          <p:cNvPr id="39940" name="AutoShape 2" descr="https://mail-attachment.googleusercontent.com/attachment/u/0/?ui=2&amp;ik=4bc859a0a9&amp;view=att&amp;th=13a643bd86d45210&amp;attid=0.1&amp;disp=inline&amp;safe=1&amp;zw&amp;saduie=AG9B_P9kZkvObv3qATJo6PNtBhML&amp;sadet=1350301426223&amp;sads=8bwjjexU8YfGE3HRqwCtfzXW0JI"/>
          <p:cNvSpPr>
            <a:spLocks noChangeAspect="1" noChangeArrowheads="1"/>
          </p:cNvSpPr>
          <p:nvPr/>
        </p:nvSpPr>
        <p:spPr bwMode="auto">
          <a:xfrm>
            <a:off x="155575" y="-2773363"/>
            <a:ext cx="8686800" cy="5791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p>
        </p:txBody>
      </p:sp>
      <p:sp>
        <p:nvSpPr>
          <p:cNvPr id="39941" name="AutoShape 4" descr="https://mail-attachment.googleusercontent.com/attachment/u/0/?ui=2&amp;ik=4bc859a0a9&amp;view=att&amp;th=13a643bd86d45210&amp;attid=0.1&amp;disp=inline&amp;safe=1&amp;zw&amp;saduie=AG9B_P9kZkvObv3qATJo6PNtBhML&amp;sadet=1350301426223&amp;sads=8bwjjexU8YfGE3HRqwCtfzXW0JI"/>
          <p:cNvSpPr>
            <a:spLocks noChangeAspect="1" noChangeArrowheads="1"/>
          </p:cNvSpPr>
          <p:nvPr/>
        </p:nvSpPr>
        <p:spPr bwMode="auto">
          <a:xfrm>
            <a:off x="307975" y="-2620963"/>
            <a:ext cx="8686800" cy="5791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p>
        </p:txBody>
      </p:sp>
      <p:sp>
        <p:nvSpPr>
          <p:cNvPr id="2" name="Content Placeholder 1"/>
          <p:cNvSpPr>
            <a:spLocks noGrp="1"/>
          </p:cNvSpPr>
          <p:nvPr>
            <p:ph idx="1"/>
          </p:nvPr>
        </p:nvSpPr>
        <p:spPr/>
        <p:txBody>
          <a:bodyPr/>
          <a:lstStyle/>
          <a:p>
            <a:endParaRPr lang="en-US"/>
          </a:p>
        </p:txBody>
      </p:sp>
      <p:pic>
        <p:nvPicPr>
          <p:cNvPr id="3" name="Picture 2"/>
          <p:cNvPicPr>
            <a:picLocks noChangeAspect="1"/>
          </p:cNvPicPr>
          <p:nvPr/>
        </p:nvPicPr>
        <p:blipFill>
          <a:blip r:embed="rId2"/>
          <a:stretch>
            <a:fillRect/>
          </a:stretch>
        </p:blipFill>
        <p:spPr>
          <a:xfrm>
            <a:off x="688975" y="1676400"/>
            <a:ext cx="7620000" cy="4762500"/>
          </a:xfrm>
          <a:prstGeom prst="rect">
            <a:avLst/>
          </a:prstGeom>
        </p:spPr>
      </p:pic>
      <p:sp>
        <p:nvSpPr>
          <p:cNvPr id="7" name="TextBox 6"/>
          <p:cNvSpPr txBox="1"/>
          <p:nvPr/>
        </p:nvSpPr>
        <p:spPr>
          <a:xfrm>
            <a:off x="37531" y="6495492"/>
            <a:ext cx="248786" cy="369332"/>
          </a:xfrm>
          <a:prstGeom prst="rect">
            <a:avLst/>
          </a:prstGeom>
          <a:noFill/>
        </p:spPr>
        <p:txBody>
          <a:bodyPr wrap="none" rtlCol="0">
            <a:spAutoFit/>
          </a:bodyPr>
          <a:lstStyle/>
          <a:p>
            <a:r>
              <a:rPr lang="en-US" dirty="0" smtClean="0"/>
              <a:t>.</a:t>
            </a:r>
            <a:endParaRPr lang="en-US" dirty="0"/>
          </a:p>
        </p:txBody>
      </p:sp>
    </p:spTree>
    <p:extLst>
      <p:ext uri="{BB962C8B-B14F-4D97-AF65-F5344CB8AC3E}">
        <p14:creationId xmlns:p14="http://schemas.microsoft.com/office/powerpoint/2010/main" val="220670632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98561"/>
            <a:ext cx="9144000" cy="5867400"/>
          </a:xfrm>
        </p:spPr>
        <p:txBody>
          <a:bodyPr/>
          <a:lstStyle/>
          <a:p>
            <a:pPr marL="0" indent="0">
              <a:buNone/>
            </a:pPr>
            <a:endParaRPr lang="en-US" sz="2800" dirty="0" smtClean="0">
              <a:solidFill>
                <a:srgbClr val="000000"/>
              </a:solidFill>
              <a:cs typeface="Times New Roman" pitchFamily="18" charset="0"/>
            </a:endParaRPr>
          </a:p>
          <a:p>
            <a:pPr marL="400050" lvl="1" indent="0">
              <a:buNone/>
              <a:defRPr/>
            </a:pPr>
            <a:endParaRPr lang="en-US" sz="2400" dirty="0" smtClean="0"/>
          </a:p>
          <a:p>
            <a:pPr marL="400050" lvl="1" indent="0">
              <a:buNone/>
              <a:defRPr/>
            </a:pPr>
            <a:r>
              <a:rPr lang="en-US" sz="2400" dirty="0" smtClean="0"/>
              <a:t>Luc </a:t>
            </a:r>
            <a:r>
              <a:rPr lang="en-US" sz="2400" dirty="0" err="1" smtClean="0"/>
              <a:t>Patiny</a:t>
            </a:r>
            <a:r>
              <a:rPr lang="en-US" sz="2400" dirty="0" smtClean="0"/>
              <a:t> – and family!</a:t>
            </a:r>
          </a:p>
          <a:p>
            <a:pPr marL="400050" lvl="1" indent="0">
              <a:buNone/>
              <a:defRPr/>
            </a:pPr>
            <a:endParaRPr lang="en-US" sz="2400" dirty="0" smtClean="0"/>
          </a:p>
          <a:p>
            <a:pPr marL="400050" lvl="1" indent="0">
              <a:buNone/>
              <a:defRPr/>
            </a:pPr>
            <a:r>
              <a:rPr lang="en-US" sz="2400" dirty="0" smtClean="0"/>
              <a:t>Robert Lancashire</a:t>
            </a:r>
          </a:p>
          <a:p>
            <a:pPr marL="400050" lvl="1" indent="0">
              <a:buNone/>
              <a:defRPr/>
            </a:pPr>
            <a:endParaRPr lang="en-US" sz="2400" dirty="0" smtClean="0"/>
          </a:p>
          <a:p>
            <a:pPr marL="400050" lvl="1" indent="0">
              <a:buNone/>
              <a:defRPr/>
            </a:pPr>
            <a:r>
              <a:rPr lang="en-US" sz="2400" dirty="0" smtClean="0"/>
              <a:t>Peter </a:t>
            </a:r>
            <a:r>
              <a:rPr lang="en-US" sz="2400" dirty="0" err="1" smtClean="0"/>
              <a:t>Ertl</a:t>
            </a:r>
            <a:r>
              <a:rPr lang="en-US" sz="2400" dirty="0" smtClean="0"/>
              <a:t> and Bruno </a:t>
            </a:r>
            <a:r>
              <a:rPr lang="en-US" sz="2400" dirty="0" err="1"/>
              <a:t>Bienfait</a:t>
            </a:r>
            <a:r>
              <a:rPr lang="en-US" sz="2400" dirty="0"/>
              <a:t> </a:t>
            </a:r>
            <a:endParaRPr lang="en-US" sz="2400" dirty="0" smtClean="0"/>
          </a:p>
          <a:p>
            <a:pPr marL="400050" lvl="1" indent="0">
              <a:buNone/>
              <a:defRPr/>
            </a:pPr>
            <a:endParaRPr lang="en-US" sz="2400" dirty="0" smtClean="0"/>
          </a:p>
          <a:p>
            <a:pPr marL="400050" lvl="1" indent="0">
              <a:buNone/>
              <a:defRPr/>
            </a:pPr>
            <a:r>
              <a:rPr lang="en-US" sz="2400" dirty="0" smtClean="0"/>
              <a:t>St. Olaf College (sabbatical!)</a:t>
            </a:r>
            <a:endParaRPr lang="en-US" sz="2400" dirty="0"/>
          </a:p>
          <a:p>
            <a:pPr marL="0" indent="0">
              <a:buNone/>
            </a:pPr>
            <a:endParaRPr lang="en-US" sz="2800" dirty="0" smtClean="0">
              <a:solidFill>
                <a:srgbClr val="000000"/>
              </a:solidFill>
              <a:cs typeface="Times New Roman" pitchFamily="18" charset="0"/>
            </a:endParaRPr>
          </a:p>
        </p:txBody>
      </p:sp>
      <p:sp>
        <p:nvSpPr>
          <p:cNvPr id="5" name="Rectangle 2"/>
          <p:cNvSpPr txBox="1">
            <a:spLocks noChangeArrowheads="1"/>
          </p:cNvSpPr>
          <p:nvPr/>
        </p:nvSpPr>
        <p:spPr bwMode="auto">
          <a:xfrm>
            <a:off x="609600" y="4270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US" sz="3200" kern="0" dirty="0" smtClean="0"/>
              <a:t>Acknowledgments</a:t>
            </a:r>
          </a:p>
        </p:txBody>
      </p:sp>
    </p:spTree>
    <p:extLst>
      <p:ext uri="{BB962C8B-B14F-4D97-AF65-F5344CB8AC3E}">
        <p14:creationId xmlns:p14="http://schemas.microsoft.com/office/powerpoint/2010/main" val="34032547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sz="3200" dirty="0"/>
              <a:t>General Introduction to </a:t>
            </a:r>
            <a:r>
              <a:rPr lang="en-US" sz="3200" dirty="0" err="1"/>
              <a:t>Jmol</a:t>
            </a:r>
            <a:endParaRPr lang="en-US" sz="3200" dirty="0" smtClean="0"/>
          </a:p>
        </p:txBody>
      </p:sp>
      <p:sp>
        <p:nvSpPr>
          <p:cNvPr id="6147" name="Rectangle 3"/>
          <p:cNvSpPr>
            <a:spLocks noGrp="1" noChangeArrowheads="1"/>
          </p:cNvSpPr>
          <p:nvPr>
            <p:ph type="body" idx="1"/>
          </p:nvPr>
        </p:nvSpPr>
        <p:spPr/>
        <p:txBody>
          <a:bodyPr/>
          <a:lstStyle/>
          <a:p>
            <a:pPr eaLnBrk="1" hangingPunct="1">
              <a:buFontTx/>
              <a:buNone/>
            </a:pPr>
            <a:r>
              <a:rPr lang="en-US" sz="2400" smtClean="0"/>
              <a:t>Scripting</a:t>
            </a:r>
          </a:p>
          <a:p>
            <a:pPr eaLnBrk="1" hangingPunct="1">
              <a:buFontTx/>
              <a:buNone/>
            </a:pPr>
            <a:endParaRPr lang="en-US" sz="2400" smtClean="0"/>
          </a:p>
          <a:p>
            <a:pPr eaLnBrk="1" hangingPunct="1">
              <a:buFontTx/>
              <a:buNone/>
            </a:pPr>
            <a:r>
              <a:rPr lang="en-US" sz="2400" smtClean="0"/>
              <a:t>	Jmol has a rich scripting language that is easily accessed via a console, a pop-up menu, or via an API. </a:t>
            </a:r>
          </a:p>
          <a:p>
            <a:pPr eaLnBrk="1" hangingPunct="1">
              <a:buFontTx/>
              <a:buNone/>
            </a:pPr>
            <a:endParaRPr lang="en-US" sz="2400" smtClean="0"/>
          </a:p>
          <a:p>
            <a:pPr eaLnBrk="1" hangingPunct="1">
              <a:buFontTx/>
              <a:buNone/>
            </a:pPr>
            <a:r>
              <a:rPr lang="en-US" sz="2400" smtClean="0"/>
              <a:t>	There are nearly 2000 semantic tokens and about 150 commands.</a:t>
            </a:r>
          </a:p>
          <a:p>
            <a:pPr eaLnBrk="1" hangingPunct="1">
              <a:buFontTx/>
              <a:buNone/>
            </a:pPr>
            <a:endParaRPr lang="en-US" sz="2400" smtClean="0"/>
          </a:p>
          <a:p>
            <a:pPr eaLnBrk="1" hangingPunct="1">
              <a:buFontTx/>
              <a:buNone/>
            </a:pPr>
            <a:r>
              <a:rPr lang="en-US" sz="2400" smtClean="0"/>
              <a:t>	The </a:t>
            </a:r>
            <a:r>
              <a:rPr lang="en-US" sz="2400" b="1" smtClean="0"/>
              <a:t>HELP</a:t>
            </a:r>
            <a:r>
              <a:rPr lang="en-US" sz="2400" smtClean="0"/>
              <a:t> command accesses the interactive script documentation; VERY active and friendly user group!</a:t>
            </a:r>
          </a:p>
          <a:p>
            <a:pPr eaLnBrk="1" hangingPunct="1">
              <a:buFontTx/>
              <a:buNone/>
            </a:pPr>
            <a:endParaRPr lang="en-US" sz="2400" smtClean="0"/>
          </a:p>
          <a:p>
            <a:pPr eaLnBrk="1" hangingPunct="1">
              <a:buFontTx/>
              <a:buNone/>
            </a:pPr>
            <a:r>
              <a:rPr lang="en-US" sz="2400" smtClean="0"/>
              <a:t>		</a:t>
            </a:r>
            <a:r>
              <a:rPr lang="en-US" sz="2400" smtClean="0">
                <a:hlinkClick r:id="rId2"/>
              </a:rPr>
              <a:t>http://chemapps.stolaf.edu/jmol/docs</a:t>
            </a:r>
            <a:r>
              <a:rPr lang="en-US" sz="2400" smtClean="0"/>
              <a:t> </a:t>
            </a:r>
          </a:p>
        </p:txBody>
      </p:sp>
    </p:spTree>
    <p:extLst>
      <p:ext uri="{BB962C8B-B14F-4D97-AF65-F5344CB8AC3E}">
        <p14:creationId xmlns:p14="http://schemas.microsoft.com/office/powerpoint/2010/main" val="28633812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sz="3200" smtClean="0"/>
              <a:t>General Introduction to Jmol</a:t>
            </a:r>
          </a:p>
        </p:txBody>
      </p:sp>
      <p:sp>
        <p:nvSpPr>
          <p:cNvPr id="7171" name="Rectangle 3"/>
          <p:cNvSpPr>
            <a:spLocks noGrp="1" noChangeArrowheads="1"/>
          </p:cNvSpPr>
          <p:nvPr>
            <p:ph type="body" idx="1"/>
          </p:nvPr>
        </p:nvSpPr>
        <p:spPr>
          <a:xfrm>
            <a:off x="457200" y="1600200"/>
            <a:ext cx="5334000" cy="4525963"/>
          </a:xfrm>
        </p:spPr>
        <p:txBody>
          <a:bodyPr/>
          <a:lstStyle/>
          <a:p>
            <a:pPr eaLnBrk="1" hangingPunct="1">
              <a:buFontTx/>
              <a:buNone/>
            </a:pPr>
            <a:r>
              <a:rPr lang="en-US" sz="2400" smtClean="0"/>
              <a:t>Configurations: </a:t>
            </a:r>
          </a:p>
          <a:p>
            <a:pPr eaLnBrk="1" hangingPunct="1">
              <a:buFontTx/>
              <a:buNone/>
            </a:pPr>
            <a:endParaRPr lang="en-US" sz="2400" smtClean="0"/>
          </a:p>
          <a:p>
            <a:pPr eaLnBrk="1" hangingPunct="1">
              <a:buFontTx/>
              <a:buNone/>
            </a:pPr>
            <a:r>
              <a:rPr lang="en-US" sz="2400" smtClean="0"/>
              <a:t>Application</a:t>
            </a:r>
          </a:p>
        </p:txBody>
      </p:sp>
      <p:pic>
        <p:nvPicPr>
          <p:cNvPr id="717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4114800"/>
            <a:ext cx="474345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1400" y="1295400"/>
            <a:ext cx="5314950" cy="453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583042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en-US" sz="3200" smtClean="0"/>
              <a:t>General Introduction to Jmol</a:t>
            </a:r>
          </a:p>
        </p:txBody>
      </p:sp>
      <p:sp>
        <p:nvSpPr>
          <p:cNvPr id="8195" name="Rectangle 3"/>
          <p:cNvSpPr>
            <a:spLocks noGrp="1" noChangeArrowheads="1"/>
          </p:cNvSpPr>
          <p:nvPr>
            <p:ph type="body" idx="1"/>
          </p:nvPr>
        </p:nvSpPr>
        <p:spPr>
          <a:xfrm>
            <a:off x="152400" y="1600200"/>
            <a:ext cx="5334000" cy="4525963"/>
          </a:xfrm>
        </p:spPr>
        <p:txBody>
          <a:bodyPr/>
          <a:lstStyle/>
          <a:p>
            <a:pPr eaLnBrk="1" hangingPunct="1">
              <a:buFontTx/>
              <a:buNone/>
            </a:pPr>
            <a:r>
              <a:rPr lang="en-US" sz="2400" smtClean="0"/>
              <a:t>Configurations: </a:t>
            </a:r>
          </a:p>
          <a:p>
            <a:pPr eaLnBrk="1" hangingPunct="1">
              <a:buFontTx/>
              <a:buNone/>
            </a:pPr>
            <a:endParaRPr lang="en-US" sz="2400" smtClean="0"/>
          </a:p>
          <a:p>
            <a:pPr eaLnBrk="1" hangingPunct="1">
              <a:buFontTx/>
              <a:buNone/>
            </a:pPr>
            <a:r>
              <a:rPr lang="en-US" sz="2400" smtClean="0"/>
              <a:t>Java Applet</a:t>
            </a:r>
          </a:p>
          <a:p>
            <a:pPr eaLnBrk="1" hangingPunct="1">
              <a:buFontTx/>
              <a:buNone/>
            </a:pPr>
            <a:endParaRPr lang="en-US" sz="2400" smtClean="0"/>
          </a:p>
          <a:p>
            <a:pPr eaLnBrk="1" hangingPunct="1">
              <a:buFontTx/>
              <a:buNone/>
            </a:pPr>
            <a:r>
              <a:rPr lang="en-US" sz="2400" smtClean="0"/>
              <a:t>easily added</a:t>
            </a:r>
          </a:p>
          <a:p>
            <a:pPr eaLnBrk="1" hangingPunct="1">
              <a:buFontTx/>
              <a:buNone/>
            </a:pPr>
            <a:r>
              <a:rPr lang="en-US" sz="2400" smtClean="0"/>
              <a:t>highly customizable</a:t>
            </a:r>
          </a:p>
          <a:p>
            <a:pPr eaLnBrk="1" hangingPunct="1">
              <a:buFontTx/>
              <a:buNone/>
            </a:pPr>
            <a:r>
              <a:rPr lang="en-US" sz="2400" smtClean="0"/>
              <a:t>highly interactive</a:t>
            </a:r>
          </a:p>
          <a:p>
            <a:pPr eaLnBrk="1" hangingPunct="1">
              <a:buFontTx/>
              <a:buNone/>
            </a:pPr>
            <a:r>
              <a:rPr lang="en-US" sz="2400" smtClean="0"/>
              <a:t>highly modular </a:t>
            </a:r>
          </a:p>
          <a:p>
            <a:pPr eaLnBrk="1" hangingPunct="1">
              <a:buFontTx/>
              <a:buNone/>
            </a:pPr>
            <a:r>
              <a:rPr lang="en-US" sz="2400" smtClean="0"/>
              <a:t>signed or unsigned</a:t>
            </a:r>
          </a:p>
          <a:p>
            <a:pPr eaLnBrk="1" hangingPunct="1">
              <a:buFontTx/>
              <a:buNone/>
            </a:pPr>
            <a:r>
              <a:rPr lang="en-US" sz="2400" smtClean="0"/>
              <a:t>in 20 languages</a:t>
            </a:r>
          </a:p>
          <a:p>
            <a:pPr eaLnBrk="1" hangingPunct="1">
              <a:buFontTx/>
              <a:buNone/>
            </a:pPr>
            <a:endParaRPr lang="en-US" sz="2400" smtClean="0"/>
          </a:p>
        </p:txBody>
      </p:sp>
      <p:pic>
        <p:nvPicPr>
          <p:cNvPr id="819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0400" y="1371600"/>
            <a:ext cx="5929313" cy="5348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639916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en-US" sz="3200" smtClean="0"/>
              <a:t>General Introduction to Jmol</a:t>
            </a:r>
          </a:p>
        </p:txBody>
      </p:sp>
      <p:sp>
        <p:nvSpPr>
          <p:cNvPr id="9219" name="Rectangle 3"/>
          <p:cNvSpPr>
            <a:spLocks noGrp="1" noChangeArrowheads="1"/>
          </p:cNvSpPr>
          <p:nvPr>
            <p:ph type="body" idx="1"/>
          </p:nvPr>
        </p:nvSpPr>
        <p:spPr>
          <a:xfrm>
            <a:off x="152400" y="1600200"/>
            <a:ext cx="3200400" cy="4525963"/>
          </a:xfrm>
        </p:spPr>
        <p:txBody>
          <a:bodyPr/>
          <a:lstStyle/>
          <a:p>
            <a:pPr eaLnBrk="1" hangingPunct="1">
              <a:buFontTx/>
              <a:buNone/>
            </a:pPr>
            <a:r>
              <a:rPr lang="en-US" sz="2400" smtClean="0"/>
              <a:t>Configurations: </a:t>
            </a:r>
          </a:p>
          <a:p>
            <a:pPr eaLnBrk="1" hangingPunct="1">
              <a:buFontTx/>
              <a:buNone/>
            </a:pPr>
            <a:endParaRPr lang="en-US" sz="2400" smtClean="0"/>
          </a:p>
          <a:p>
            <a:pPr eaLnBrk="1" hangingPunct="1">
              <a:buFontTx/>
              <a:buNone/>
            </a:pPr>
            <a:r>
              <a:rPr lang="en-US" sz="2400" smtClean="0"/>
              <a:t>JavaScript App</a:t>
            </a:r>
          </a:p>
          <a:p>
            <a:pPr eaLnBrk="1" hangingPunct="1">
              <a:buFontTx/>
              <a:buNone/>
            </a:pPr>
            <a:endParaRPr lang="en-US" sz="2400" smtClean="0"/>
          </a:p>
          <a:p>
            <a:pPr eaLnBrk="1" hangingPunct="1">
              <a:buFontTx/>
              <a:buNone/>
            </a:pPr>
            <a:r>
              <a:rPr lang="en-US" sz="2400" smtClean="0"/>
              <a:t>identical to Java</a:t>
            </a:r>
          </a:p>
          <a:p>
            <a:pPr eaLnBrk="1" hangingPunct="1">
              <a:buFontTx/>
              <a:buNone/>
            </a:pPr>
            <a:r>
              <a:rPr lang="en-US" sz="2400" smtClean="0"/>
              <a:t>works in all popular browsers, including</a:t>
            </a:r>
          </a:p>
          <a:p>
            <a:pPr eaLnBrk="1" hangingPunct="1">
              <a:buFontTx/>
              <a:buNone/>
            </a:pPr>
            <a:r>
              <a:rPr lang="en-US" sz="2400" smtClean="0"/>
              <a:t>Safari for the iPad, android phones, etc.</a:t>
            </a:r>
          </a:p>
          <a:p>
            <a:pPr eaLnBrk="1" hangingPunct="1">
              <a:buFontTx/>
              <a:buNone/>
            </a:pPr>
            <a:r>
              <a:rPr lang="en-US" sz="2400" smtClean="0"/>
              <a:t>somewhat slower than Java</a:t>
            </a:r>
          </a:p>
          <a:p>
            <a:pPr eaLnBrk="1" hangingPunct="1">
              <a:buFontTx/>
              <a:buNone/>
            </a:pPr>
            <a:endParaRPr lang="en-US" sz="2400" smtClean="0"/>
          </a:p>
        </p:txBody>
      </p:sp>
      <p:pic>
        <p:nvPicPr>
          <p:cNvPr id="9220"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2286000"/>
            <a:ext cx="5867400" cy="4491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4955840"/>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1692</TotalTime>
  <Words>1286</Words>
  <Application>Microsoft Office PowerPoint</Application>
  <PresentationFormat>On-screen Show (4:3)</PresentationFormat>
  <Paragraphs>341</Paragraphs>
  <Slides>52</Slides>
  <Notes>7</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52</vt:i4>
      </vt:variant>
    </vt:vector>
  </HeadingPairs>
  <TitlesOfParts>
    <vt:vector size="58" baseType="lpstr">
      <vt:lpstr>Arial</vt:lpstr>
      <vt:lpstr>Calibri</vt:lpstr>
      <vt:lpstr>Courier New</vt:lpstr>
      <vt:lpstr>Times New Roman</vt:lpstr>
      <vt:lpstr>Default Design</vt:lpstr>
      <vt:lpstr>CS ChemDraw Drawing</vt:lpstr>
      <vt:lpstr>Bob Hanson St. Olaf College Northfield, MN, USA   </vt:lpstr>
      <vt:lpstr>PowerPoint Presentation</vt:lpstr>
      <vt:lpstr> Outline of presentation</vt:lpstr>
      <vt:lpstr>General Introduction to Jmol</vt:lpstr>
      <vt:lpstr>General Introduction to Jmol</vt:lpstr>
      <vt:lpstr>General Introduction to Jmol</vt:lpstr>
      <vt:lpstr>General Introduction to Jmol</vt:lpstr>
      <vt:lpstr>General Introduction to Jmol</vt:lpstr>
      <vt:lpstr>General Introduction to Jmol</vt:lpstr>
      <vt:lpstr>General Introduction to Jmol</vt:lpstr>
      <vt:lpstr>Jmol Examples from the Web</vt:lpstr>
      <vt:lpstr>Jmol Examples from the Web</vt:lpstr>
      <vt:lpstr>Jmol Examples from the Web</vt:lpstr>
      <vt:lpstr>PowerPoint Presentation</vt:lpstr>
      <vt:lpstr>PowerPoint Presentation</vt:lpstr>
      <vt:lpstr>Recent Additions to Jmol</vt:lpstr>
      <vt:lpstr>Recent Additions to Jmol</vt:lpstr>
      <vt:lpstr>Recent Additions to Jmol</vt:lpstr>
      <vt:lpstr>Recent Additions to Jmol</vt:lpstr>
      <vt:lpstr>PowerPoint Presentation</vt:lpstr>
      <vt:lpstr>The Solution -- JSmol</vt:lpstr>
      <vt:lpstr>PowerPoint Presentation</vt:lpstr>
      <vt:lpstr>PowerPoint Presentation</vt:lpstr>
      <vt:lpstr>Jmol Application showing JSpecView as a tool - IR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Next Task: JSpecView-JS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BCCE 2012</dc:subject>
  <dc:creator>Robert J. Lancashire</dc:creator>
  <cp:lastModifiedBy>Microsoft account</cp:lastModifiedBy>
  <cp:revision>144</cp:revision>
  <dcterms:created xsi:type="dcterms:W3CDTF">2007-07-25T12:59:35Z</dcterms:created>
  <dcterms:modified xsi:type="dcterms:W3CDTF">2013-09-11T19:02:52Z</dcterms:modified>
</cp:coreProperties>
</file>

<file path=docProps/thumbnail.jpeg>
</file>